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43" r:id="rId2"/>
    <p:sldId id="359" r:id="rId3"/>
    <p:sldId id="363" r:id="rId4"/>
    <p:sldId id="364" r:id="rId5"/>
    <p:sldId id="369" r:id="rId6"/>
    <p:sldId id="385" r:id="rId7"/>
    <p:sldId id="384" r:id="rId8"/>
    <p:sldId id="439" r:id="rId9"/>
    <p:sldId id="589" r:id="rId10"/>
    <p:sldId id="590" r:id="rId11"/>
    <p:sldId id="447" r:id="rId12"/>
    <p:sldId id="587" r:id="rId13"/>
    <p:sldId id="371" r:id="rId14"/>
    <p:sldId id="565" r:id="rId15"/>
    <p:sldId id="588" r:id="rId16"/>
    <p:sldId id="444" r:id="rId17"/>
    <p:sldId id="446" r:id="rId18"/>
    <p:sldId id="596" r:id="rId19"/>
    <p:sldId id="445" r:id="rId20"/>
    <p:sldId id="424" r:id="rId21"/>
    <p:sldId id="597" r:id="rId22"/>
    <p:sldId id="598" r:id="rId23"/>
    <p:sldId id="593" r:id="rId24"/>
    <p:sldId id="579" r:id="rId25"/>
    <p:sldId id="580" r:id="rId26"/>
    <p:sldId id="595" r:id="rId27"/>
    <p:sldId id="586" r:id="rId28"/>
    <p:sldId id="591" r:id="rId29"/>
    <p:sldId id="562" r:id="rId30"/>
    <p:sldId id="520" r:id="rId31"/>
    <p:sldId id="539" r:id="rId32"/>
    <p:sldId id="573" r:id="rId33"/>
    <p:sldId id="570" r:id="rId34"/>
    <p:sldId id="560" r:id="rId35"/>
    <p:sldId id="540" r:id="rId36"/>
    <p:sldId id="563" r:id="rId37"/>
    <p:sldId id="538" r:id="rId38"/>
    <p:sldId id="519" r:id="rId39"/>
    <p:sldId id="574" r:id="rId40"/>
    <p:sldId id="575" r:id="rId41"/>
    <p:sldId id="561" r:id="rId42"/>
    <p:sldId id="528" r:id="rId43"/>
    <p:sldId id="522" r:id="rId44"/>
    <p:sldId id="558" r:id="rId45"/>
    <p:sldId id="568" r:id="rId46"/>
    <p:sldId id="559" r:id="rId47"/>
    <p:sldId id="564" r:id="rId48"/>
    <p:sldId id="583" r:id="rId49"/>
    <p:sldId id="584" r:id="rId50"/>
    <p:sldId id="557" r:id="rId51"/>
    <p:sldId id="569" r:id="rId52"/>
    <p:sldId id="556" r:id="rId53"/>
    <p:sldId id="413" r:id="rId54"/>
    <p:sldId id="572" r:id="rId55"/>
    <p:sldId id="576" r:id="rId56"/>
    <p:sldId id="577" r:id="rId57"/>
    <p:sldId id="578" r:id="rId58"/>
    <p:sldId id="581" r:id="rId59"/>
    <p:sldId id="368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8"/>
    <p:restoredTop sz="85032"/>
  </p:normalViewPr>
  <p:slideViewPr>
    <p:cSldViewPr snapToGrid="0" snapToObjects="1">
      <p:cViewPr varScale="1">
        <p:scale>
          <a:sx n="91" d="100"/>
          <a:sy n="9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40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93930D1-B462-8F45-83D3-D4308866B8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2557241-3704-864F-AC9C-4C0FF22CC7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2B125-C0D9-0E4A-A9A6-4377F9AAE649}" type="datetimeFigureOut">
              <a:rPr kumimoji="1" lang="zh-CN" altLang="en-US" smtClean="0"/>
              <a:t>2019/8/1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76F3C9E-1DC4-3C4E-A28B-B588111AF5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E713C89-51C9-984A-8728-6BCFA8B12C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2D331-4095-5941-A7B3-DC7AE18E4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179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BA81E-FDAF-5947-B336-7BA52B6B8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FB1CC-1AA8-4547-A9C1-3D18E1B0A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3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4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54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83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23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9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12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80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32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34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35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8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24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236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358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79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1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388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65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2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148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5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500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978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66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83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288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5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7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850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78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088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31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30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74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671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886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9780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214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06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86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260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948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3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6646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6192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346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286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117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318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3591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2100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9462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8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20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13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3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FB1CC-1AA8-4547-A9C1-3D18E1B0A3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E457-0A4C-1744-84E7-1B587C9F7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E7E8A-CD25-DB44-9571-B3689125D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F7C56-5CEA-594F-B722-25E3DF62D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24E1C-853D-7A4D-8D81-B326AA53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C4480-0454-3745-8A16-F6BD38720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9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87F27-7323-A84B-8355-A60961EE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6FBC1-CAB3-924C-A730-9C70A3DBD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22951-C5B5-8B43-A670-1248AFBD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A447E-A03A-C84E-AA19-811D4BB4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250F9-E43A-0D4D-8423-5B7E65922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7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BB1C81-4D47-A541-92DE-905F7CE2D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6F13E-6385-B640-90FE-A7B08D119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FE5EC-0940-E746-9381-FAAF2C8B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BB398-062E-C944-9EB8-D2D090C6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D7EB0-06AA-DB40-A7E0-C9650098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9F8B-087C-9744-9E0D-D7E5A516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63D6C-C144-1445-9077-BEFD35115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9F679-0CAA-E64E-AA95-F51690C7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6C8F8-F284-FF46-A11D-45516BC4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52D4C-0CCB-1B4F-864E-83F6FA1D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4710-4918-6C49-A4F5-9679B3288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5BB70-DBCC-F24A-9F45-434F2118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A2E5A-DB73-2E4D-A059-6F061A8C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76CFB-2419-134F-A748-E0B5848F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E12D0-0D91-F64F-8BF8-3AB14701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0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0FFB-E797-6A4C-94C5-D11C3F58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06600-B82D-4341-8BF0-AEA3B2A4B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F7BF5-4FA7-AA45-A335-F771A182F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70DCF-D222-CD48-9079-618843BB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BBB80-5085-354A-A780-D6274D61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49582-DA83-6F4E-9F49-1635975A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7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2A9B3-DAEF-4F4D-A218-0F4D4699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9B5D5-1A1F-B346-8CF5-1FEDB927C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97F35-7B3F-F349-9B2B-ECD63740F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7958E-A815-C14B-A704-C052B03F2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391F0-DE54-C249-996F-905635E81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4E675-A529-A34D-8CDC-4A3BE2CB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4FB78A-DB42-AE4E-9300-1DA2E5E5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4C6EF-E403-864D-BCBD-53CEBBED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6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8E208-0EF7-734E-8430-5651ED84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F1DC4-F291-1149-884A-6A296A0F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6B18E-64D5-5248-9B90-DB6A679E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9AC4A-29FA-DD40-9720-A7D7B61B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2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BEDF7-A639-014E-9D9D-E7FFAA403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99A74-216F-774C-89F6-1C9F0005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56645-CE4F-F449-9147-3C7056A5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9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C5214-6EB9-9341-BD93-F61E5D0C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D87C-0740-A943-8271-C6D6A806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C12C9-1614-4741-97FF-26074A085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0C0B6-3837-4048-AD49-1A31632A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C3A79-4E57-F14C-9402-E32E36EC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F202F-7907-9440-AA15-6CD61D70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1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E496-4E0C-424C-956E-E1170C79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C70DF-F73D-004E-B99B-62BD39187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489FF-FA22-7B49-B14C-87C814812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10349-2E29-F346-A60A-421FD67C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484A0-0385-8C42-A232-A3076E96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4C204-CFF6-E74F-A8CD-1B3E2CC0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D7204-55D7-E54E-98E5-02A5A371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0083-FBDE-FC4B-9D97-C6784C85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63F47-B3C5-3842-A9BE-0EAA92B05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85EBF-E701-8F4C-99F0-15C86FA0B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AA559-E831-DC45-B064-F91300AE0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C32F7-D2A5-2049-BE14-EF182AEC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jp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702ED1F-2D52-794F-8EAF-5664AFF8E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377" y="1122363"/>
            <a:ext cx="10293246" cy="2175473"/>
          </a:xfrm>
        </p:spPr>
        <p:txBody>
          <a:bodyPr>
            <a:noAutofit/>
          </a:bodyPr>
          <a:lstStyle/>
          <a:p>
            <a:r>
              <a:rPr lang="en-US" sz="4400" dirty="0"/>
              <a:t>Using Active Learning to Synthesize Models of Applications That Access Databases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BA80A5F-B299-E04F-B846-8B8331491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2334"/>
            <a:ext cx="9144000" cy="16489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Jiasi Shen</a:t>
            </a:r>
            <a:r>
              <a:rPr lang="en-US" sz="2800" dirty="0"/>
              <a:t>, Martin Rinard</a:t>
            </a:r>
            <a:br>
              <a:rPr lang="en-US" sz="2800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MIT EECS &amp; CSAIL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A659-07CF-FF4B-BC59-47CC28E1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11C6-3F45-FC47-B220-C78041F2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BCF28-697C-BA4E-8538-99AB384D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2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7513-D542-6848-8279-76A92AF0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Why synthesize another program</a:t>
            </a:r>
            <a:r>
              <a:rPr lang="en-US" altLang="zh-CN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EA5A-247C-7E4E-811A-D52C6957D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650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Migrate implemented functionality</a:t>
            </a:r>
            <a:r>
              <a:rPr lang="en-US" dirty="0"/>
              <a:t> between platforms / languages</a:t>
            </a:r>
          </a:p>
          <a:p>
            <a:r>
              <a:rPr lang="en-US" b="1" dirty="0"/>
              <a:t>Write seed program, then regenerate </a:t>
            </a:r>
            <a:r>
              <a:rPr lang="en-US" dirty="0"/>
              <a:t>for new platforms / languages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altLang="zh-CN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Rinard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al,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Onward!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’18]</a:t>
            </a:r>
          </a:p>
          <a:p>
            <a:r>
              <a:rPr lang="en-US" b="1" dirty="0"/>
              <a:t>Reverse engineering</a:t>
            </a:r>
            <a:r>
              <a:rPr lang="en-US" dirty="0"/>
              <a:t> when source code is unavailable or obfuscated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Rewrite overly engineered legacy code </a:t>
            </a:r>
            <a:r>
              <a:rPr lang="en-US" dirty="0"/>
              <a:t>with simple core functionality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E1CB-5EAA-FB40-9ED1-34C1AACB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B01D5-86B2-5545-A00D-12761FB5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7583-97FB-5F43-8265-71C5E600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10</a:t>
            </a:fld>
            <a:endParaRPr lang="en-US"/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FA5E9D46-0D68-9844-84AF-21E00CAA6563}"/>
              </a:ext>
            </a:extLst>
          </p:cNvPr>
          <p:cNvGrpSpPr/>
          <p:nvPr/>
        </p:nvGrpSpPr>
        <p:grpSpPr>
          <a:xfrm>
            <a:off x="1752352" y="4302524"/>
            <a:ext cx="7108019" cy="1521501"/>
            <a:chOff x="1752352" y="4746104"/>
            <a:chExt cx="7108019" cy="1521501"/>
          </a:xfrm>
        </p:grpSpPr>
        <p:sp>
          <p:nvSpPr>
            <p:cNvPr id="45" name="Rectangle 23">
              <a:extLst>
                <a:ext uri="{FF2B5EF4-FFF2-40B4-BE49-F238E27FC236}">
                  <a16:creationId xmlns:a16="http://schemas.microsoft.com/office/drawing/2014/main" id="{C8B7B343-57E9-E34A-A5BC-DB45B110AA54}"/>
                </a:ext>
              </a:extLst>
            </p:cNvPr>
            <p:cNvSpPr/>
            <p:nvPr/>
          </p:nvSpPr>
          <p:spPr>
            <a:xfrm>
              <a:off x="5139656" y="5079636"/>
              <a:ext cx="1688892" cy="8544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/>
                <a:t>Inference and regeneration</a:t>
              </a:r>
            </a:p>
          </p:txBody>
        </p:sp>
        <p:grpSp>
          <p:nvGrpSpPr>
            <p:cNvPr id="49" name="Group 24">
              <a:extLst>
                <a:ext uri="{FF2B5EF4-FFF2-40B4-BE49-F238E27FC236}">
                  <a16:creationId xmlns:a16="http://schemas.microsoft.com/office/drawing/2014/main" id="{093500D2-6733-0047-8A5E-D5EB7A78ED0B}"/>
                </a:ext>
              </a:extLst>
            </p:cNvPr>
            <p:cNvGrpSpPr/>
            <p:nvPr/>
          </p:nvGrpSpPr>
          <p:grpSpPr>
            <a:xfrm>
              <a:off x="4170121" y="5219520"/>
              <a:ext cx="588554" cy="574671"/>
              <a:chOff x="4441550" y="3720329"/>
              <a:chExt cx="588554" cy="574671"/>
            </a:xfrm>
          </p:grpSpPr>
          <p:sp>
            <p:nvSpPr>
              <p:cNvPr id="58" name="Right Arrow 25">
                <a:extLst>
                  <a:ext uri="{FF2B5EF4-FFF2-40B4-BE49-F238E27FC236}">
                    <a16:creationId xmlns:a16="http://schemas.microsoft.com/office/drawing/2014/main" id="{278F3591-A8EF-8B4E-B82F-CE2D22CC0A6A}"/>
                  </a:ext>
                </a:extLst>
              </p:cNvPr>
              <p:cNvSpPr/>
              <p:nvPr/>
            </p:nvSpPr>
            <p:spPr>
              <a:xfrm>
                <a:off x="4441551" y="4066399"/>
                <a:ext cx="588553" cy="228601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ight Arrow 26">
                <a:extLst>
                  <a:ext uri="{FF2B5EF4-FFF2-40B4-BE49-F238E27FC236}">
                    <a16:creationId xmlns:a16="http://schemas.microsoft.com/office/drawing/2014/main" id="{0EFC0F76-7188-A74F-BE8B-1A82555728D4}"/>
                  </a:ext>
                </a:extLst>
              </p:cNvPr>
              <p:cNvSpPr/>
              <p:nvPr/>
            </p:nvSpPr>
            <p:spPr>
              <a:xfrm rot="10800000">
                <a:off x="4441550" y="3720329"/>
                <a:ext cx="588553" cy="228601"/>
              </a:xfrm>
              <a:prstGeom prst="rightArrow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ight Arrow 27">
              <a:extLst>
                <a:ext uri="{FF2B5EF4-FFF2-40B4-BE49-F238E27FC236}">
                  <a16:creationId xmlns:a16="http://schemas.microsoft.com/office/drawing/2014/main" id="{75EAE264-A5DA-5B4B-83FD-74693EB43E00}"/>
                </a:ext>
              </a:extLst>
            </p:cNvPr>
            <p:cNvSpPr/>
            <p:nvPr/>
          </p:nvSpPr>
          <p:spPr>
            <a:xfrm>
              <a:off x="7209529" y="5392555"/>
              <a:ext cx="588553" cy="228601"/>
            </a:xfrm>
            <a:prstGeom prst="rightArrow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olded Corner 29">
              <a:extLst>
                <a:ext uri="{FF2B5EF4-FFF2-40B4-BE49-F238E27FC236}">
                  <a16:creationId xmlns:a16="http://schemas.microsoft.com/office/drawing/2014/main" id="{251CC28B-4758-7C4F-8072-E3259AD885A4}"/>
                </a:ext>
              </a:extLst>
            </p:cNvPr>
            <p:cNvSpPr/>
            <p:nvPr/>
          </p:nvSpPr>
          <p:spPr>
            <a:xfrm>
              <a:off x="8179062" y="5307754"/>
              <a:ext cx="681309" cy="398203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_____</a:t>
              </a:r>
            </a:p>
            <a:p>
              <a:r>
                <a:rPr lang="en-US" sz="800" b="1" dirty="0">
                  <a:solidFill>
                    <a:schemeClr val="tx1"/>
                  </a:solidFill>
                </a:rPr>
                <a:t>__________</a:t>
              </a:r>
            </a:p>
          </p:txBody>
        </p:sp>
        <p:sp>
          <p:nvSpPr>
            <p:cNvPr id="52" name="Rectangle 15">
              <a:extLst>
                <a:ext uri="{FF2B5EF4-FFF2-40B4-BE49-F238E27FC236}">
                  <a16:creationId xmlns:a16="http://schemas.microsoft.com/office/drawing/2014/main" id="{DA90E6B3-DA0E-214D-84F2-D6A0292CF6CE}"/>
                </a:ext>
              </a:extLst>
            </p:cNvPr>
            <p:cNvSpPr/>
            <p:nvPr/>
          </p:nvSpPr>
          <p:spPr>
            <a:xfrm>
              <a:off x="1752352" y="4746104"/>
              <a:ext cx="2036789" cy="152150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E1A865C3-B194-8948-B9A9-840093F6D8D1}"/>
                </a:ext>
              </a:extLst>
            </p:cNvPr>
            <p:cNvGrpSpPr/>
            <p:nvPr/>
          </p:nvGrpSpPr>
          <p:grpSpPr>
            <a:xfrm>
              <a:off x="1805513" y="4835055"/>
              <a:ext cx="1930465" cy="1343597"/>
              <a:chOff x="2285099" y="3801436"/>
              <a:chExt cx="1930465" cy="1343597"/>
            </a:xfrm>
          </p:grpSpPr>
          <p:sp>
            <p:nvSpPr>
              <p:cNvPr id="54" name="Freeform 21">
                <a:extLst>
                  <a:ext uri="{FF2B5EF4-FFF2-40B4-BE49-F238E27FC236}">
                    <a16:creationId xmlns:a16="http://schemas.microsoft.com/office/drawing/2014/main" id="{29BB0F31-6883-AE43-932E-6703FEB31EF6}"/>
                  </a:ext>
                </a:extLst>
              </p:cNvPr>
              <p:cNvSpPr/>
              <p:nvPr/>
            </p:nvSpPr>
            <p:spPr>
              <a:xfrm rot="10800000">
                <a:off x="2285099" y="3917430"/>
                <a:ext cx="1191716" cy="918137"/>
              </a:xfrm>
              <a:custGeom>
                <a:avLst/>
                <a:gdLst>
                  <a:gd name="connsiteX0" fmla="*/ 245210 w 1951257"/>
                  <a:gd name="connsiteY0" fmla="*/ 996589 h 2665832"/>
                  <a:gd name="connsiteX1" fmla="*/ 533077 w 1951257"/>
                  <a:gd name="connsiteY1" fmla="*/ 116055 h 2665832"/>
                  <a:gd name="connsiteX2" fmla="*/ 1244277 w 1951257"/>
                  <a:gd name="connsiteY2" fmla="*/ 657922 h 2665832"/>
                  <a:gd name="connsiteX3" fmla="*/ 1752277 w 1951257"/>
                  <a:gd name="connsiteY3" fmla="*/ 1487655 h 2665832"/>
                  <a:gd name="connsiteX4" fmla="*/ 482277 w 1951257"/>
                  <a:gd name="connsiteY4" fmla="*/ 1335255 h 2665832"/>
                  <a:gd name="connsiteX5" fmla="*/ 702410 w 1951257"/>
                  <a:gd name="connsiteY5" fmla="*/ 996589 h 2665832"/>
                  <a:gd name="connsiteX6" fmla="*/ 871744 w 1951257"/>
                  <a:gd name="connsiteY6" fmla="*/ 1233655 h 2665832"/>
                  <a:gd name="connsiteX7" fmla="*/ 634677 w 1951257"/>
                  <a:gd name="connsiteY7" fmla="*/ 1775522 h 2665832"/>
                  <a:gd name="connsiteX8" fmla="*/ 770144 w 1951257"/>
                  <a:gd name="connsiteY8" fmla="*/ 1470722 h 2665832"/>
                  <a:gd name="connsiteX9" fmla="*/ 1142677 w 1951257"/>
                  <a:gd name="connsiteY9" fmla="*/ 894989 h 2665832"/>
                  <a:gd name="connsiteX10" fmla="*/ 1566010 w 1951257"/>
                  <a:gd name="connsiteY10" fmla="*/ 759522 h 2665832"/>
                  <a:gd name="connsiteX11" fmla="*/ 1312010 w 1951257"/>
                  <a:gd name="connsiteY11" fmla="*/ 1369122 h 2665832"/>
                  <a:gd name="connsiteX12" fmla="*/ 1142677 w 1951257"/>
                  <a:gd name="connsiteY12" fmla="*/ 742589 h 2665832"/>
                  <a:gd name="connsiteX13" fmla="*/ 1074944 w 1951257"/>
                  <a:gd name="connsiteY13" fmla="*/ 471655 h 2665832"/>
                  <a:gd name="connsiteX14" fmla="*/ 1024144 w 1951257"/>
                  <a:gd name="connsiteY14" fmla="*/ 31389 h 2665832"/>
                  <a:gd name="connsiteX15" fmla="*/ 1447477 w 1951257"/>
                  <a:gd name="connsiteY15" fmla="*/ 99122 h 2665832"/>
                  <a:gd name="connsiteX16" fmla="*/ 990277 w 1951257"/>
                  <a:gd name="connsiteY16" fmla="*/ 607122 h 2665832"/>
                  <a:gd name="connsiteX17" fmla="*/ 448410 w 1951257"/>
                  <a:gd name="connsiteY17" fmla="*/ 827255 h 2665832"/>
                  <a:gd name="connsiteX18" fmla="*/ 414544 w 1951257"/>
                  <a:gd name="connsiteY18" fmla="*/ 996589 h 2665832"/>
                  <a:gd name="connsiteX19" fmla="*/ 973344 w 1951257"/>
                  <a:gd name="connsiteY19" fmla="*/ 1944855 h 2665832"/>
                  <a:gd name="connsiteX20" fmla="*/ 1566010 w 1951257"/>
                  <a:gd name="connsiteY20" fmla="*/ 1386055 h 2665832"/>
                  <a:gd name="connsiteX21" fmla="*/ 1447477 w 1951257"/>
                  <a:gd name="connsiteY21" fmla="*/ 1284455 h 2665832"/>
                  <a:gd name="connsiteX22" fmla="*/ 1058010 w 1951257"/>
                  <a:gd name="connsiteY22" fmla="*/ 1656989 h 2665832"/>
                  <a:gd name="connsiteX23" fmla="*/ 854810 w 1951257"/>
                  <a:gd name="connsiteY23" fmla="*/ 2131122 h 2665832"/>
                  <a:gd name="connsiteX24" fmla="*/ 1667610 w 1951257"/>
                  <a:gd name="connsiteY24" fmla="*/ 2046455 h 2665832"/>
                  <a:gd name="connsiteX25" fmla="*/ 1803077 w 1951257"/>
                  <a:gd name="connsiteY25" fmla="*/ 2622189 h 2665832"/>
                  <a:gd name="connsiteX26" fmla="*/ 804010 w 1951257"/>
                  <a:gd name="connsiteY26" fmla="*/ 691789 h 2665832"/>
                  <a:gd name="connsiteX27" fmla="*/ 160544 w 1951257"/>
                  <a:gd name="connsiteY27" fmla="*/ 1640055 h 2665832"/>
                  <a:gd name="connsiteX28" fmla="*/ 871744 w 1951257"/>
                  <a:gd name="connsiteY28" fmla="*/ 2351255 h 2665832"/>
                  <a:gd name="connsiteX29" fmla="*/ 1938544 w 1951257"/>
                  <a:gd name="connsiteY29" fmla="*/ 1589255 h 2665832"/>
                  <a:gd name="connsiteX30" fmla="*/ 92810 w 1951257"/>
                  <a:gd name="connsiteY30" fmla="*/ 1927922 h 2665832"/>
                  <a:gd name="connsiteX31" fmla="*/ 279077 w 1951257"/>
                  <a:gd name="connsiteY31" fmla="*/ 2114189 h 2665832"/>
                  <a:gd name="connsiteX32" fmla="*/ 312944 w 1951257"/>
                  <a:gd name="connsiteY32" fmla="*/ 2469789 h 2665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51257" h="2665832">
                    <a:moveTo>
                      <a:pt x="245210" y="996589"/>
                    </a:moveTo>
                    <a:cubicBezTo>
                      <a:pt x="305888" y="584544"/>
                      <a:pt x="366566" y="172499"/>
                      <a:pt x="533077" y="116055"/>
                    </a:cubicBezTo>
                    <a:cubicBezTo>
                      <a:pt x="699588" y="59611"/>
                      <a:pt x="1041077" y="429322"/>
                      <a:pt x="1244277" y="657922"/>
                    </a:cubicBezTo>
                    <a:cubicBezTo>
                      <a:pt x="1447477" y="886522"/>
                      <a:pt x="1879277" y="1374766"/>
                      <a:pt x="1752277" y="1487655"/>
                    </a:cubicBezTo>
                    <a:cubicBezTo>
                      <a:pt x="1625277" y="1600544"/>
                      <a:pt x="657255" y="1417099"/>
                      <a:pt x="482277" y="1335255"/>
                    </a:cubicBezTo>
                    <a:cubicBezTo>
                      <a:pt x="307299" y="1253411"/>
                      <a:pt x="637499" y="1013522"/>
                      <a:pt x="702410" y="996589"/>
                    </a:cubicBezTo>
                    <a:cubicBezTo>
                      <a:pt x="767321" y="979656"/>
                      <a:pt x="883033" y="1103833"/>
                      <a:pt x="871744" y="1233655"/>
                    </a:cubicBezTo>
                    <a:cubicBezTo>
                      <a:pt x="860455" y="1363477"/>
                      <a:pt x="651610" y="1736011"/>
                      <a:pt x="634677" y="1775522"/>
                    </a:cubicBezTo>
                    <a:cubicBezTo>
                      <a:pt x="617744" y="1815033"/>
                      <a:pt x="685477" y="1617477"/>
                      <a:pt x="770144" y="1470722"/>
                    </a:cubicBezTo>
                    <a:cubicBezTo>
                      <a:pt x="854811" y="1323967"/>
                      <a:pt x="1010033" y="1013522"/>
                      <a:pt x="1142677" y="894989"/>
                    </a:cubicBezTo>
                    <a:cubicBezTo>
                      <a:pt x="1275321" y="776456"/>
                      <a:pt x="1537788" y="680500"/>
                      <a:pt x="1566010" y="759522"/>
                    </a:cubicBezTo>
                    <a:cubicBezTo>
                      <a:pt x="1594232" y="838544"/>
                      <a:pt x="1382565" y="1371944"/>
                      <a:pt x="1312010" y="1369122"/>
                    </a:cubicBezTo>
                    <a:cubicBezTo>
                      <a:pt x="1241455" y="1366300"/>
                      <a:pt x="1182188" y="892167"/>
                      <a:pt x="1142677" y="742589"/>
                    </a:cubicBezTo>
                    <a:cubicBezTo>
                      <a:pt x="1103166" y="593011"/>
                      <a:pt x="1094699" y="590188"/>
                      <a:pt x="1074944" y="471655"/>
                    </a:cubicBezTo>
                    <a:cubicBezTo>
                      <a:pt x="1055189" y="353122"/>
                      <a:pt x="962055" y="93478"/>
                      <a:pt x="1024144" y="31389"/>
                    </a:cubicBezTo>
                    <a:cubicBezTo>
                      <a:pt x="1086233" y="-30700"/>
                      <a:pt x="1453122" y="3166"/>
                      <a:pt x="1447477" y="99122"/>
                    </a:cubicBezTo>
                    <a:cubicBezTo>
                      <a:pt x="1441833" y="195077"/>
                      <a:pt x="1156788" y="485766"/>
                      <a:pt x="990277" y="607122"/>
                    </a:cubicBezTo>
                    <a:cubicBezTo>
                      <a:pt x="823766" y="728477"/>
                      <a:pt x="544365" y="762344"/>
                      <a:pt x="448410" y="827255"/>
                    </a:cubicBezTo>
                    <a:cubicBezTo>
                      <a:pt x="352455" y="892166"/>
                      <a:pt x="327055" y="810322"/>
                      <a:pt x="414544" y="996589"/>
                    </a:cubicBezTo>
                    <a:cubicBezTo>
                      <a:pt x="502033" y="1182856"/>
                      <a:pt x="781433" y="1879944"/>
                      <a:pt x="973344" y="1944855"/>
                    </a:cubicBezTo>
                    <a:cubicBezTo>
                      <a:pt x="1165255" y="2009766"/>
                      <a:pt x="1486988" y="1496122"/>
                      <a:pt x="1566010" y="1386055"/>
                    </a:cubicBezTo>
                    <a:cubicBezTo>
                      <a:pt x="1645032" y="1275988"/>
                      <a:pt x="1532144" y="1239299"/>
                      <a:pt x="1447477" y="1284455"/>
                    </a:cubicBezTo>
                    <a:cubicBezTo>
                      <a:pt x="1362810" y="1329611"/>
                      <a:pt x="1156788" y="1515878"/>
                      <a:pt x="1058010" y="1656989"/>
                    </a:cubicBezTo>
                    <a:cubicBezTo>
                      <a:pt x="959232" y="1798100"/>
                      <a:pt x="753210" y="2066211"/>
                      <a:pt x="854810" y="2131122"/>
                    </a:cubicBezTo>
                    <a:cubicBezTo>
                      <a:pt x="956410" y="2196033"/>
                      <a:pt x="1509566" y="1964611"/>
                      <a:pt x="1667610" y="2046455"/>
                    </a:cubicBezTo>
                    <a:cubicBezTo>
                      <a:pt x="1825655" y="2128300"/>
                      <a:pt x="1947010" y="2847967"/>
                      <a:pt x="1803077" y="2622189"/>
                    </a:cubicBezTo>
                    <a:cubicBezTo>
                      <a:pt x="1659144" y="2396411"/>
                      <a:pt x="1077766" y="855478"/>
                      <a:pt x="804010" y="691789"/>
                    </a:cubicBezTo>
                    <a:cubicBezTo>
                      <a:pt x="530255" y="528100"/>
                      <a:pt x="149255" y="1363477"/>
                      <a:pt x="160544" y="1640055"/>
                    </a:cubicBezTo>
                    <a:cubicBezTo>
                      <a:pt x="171833" y="1916633"/>
                      <a:pt x="575411" y="2359722"/>
                      <a:pt x="871744" y="2351255"/>
                    </a:cubicBezTo>
                    <a:cubicBezTo>
                      <a:pt x="1168077" y="2342788"/>
                      <a:pt x="2068366" y="1659810"/>
                      <a:pt x="1938544" y="1589255"/>
                    </a:cubicBezTo>
                    <a:cubicBezTo>
                      <a:pt x="1808722" y="1518700"/>
                      <a:pt x="369388" y="1840433"/>
                      <a:pt x="92810" y="1927922"/>
                    </a:cubicBezTo>
                    <a:cubicBezTo>
                      <a:pt x="-183768" y="2015411"/>
                      <a:pt x="242388" y="2023878"/>
                      <a:pt x="279077" y="2114189"/>
                    </a:cubicBezTo>
                    <a:cubicBezTo>
                      <a:pt x="315766" y="2204500"/>
                      <a:pt x="314355" y="2337144"/>
                      <a:pt x="312944" y="2469789"/>
                    </a:cubicBezTo>
                  </a:path>
                </a:pathLst>
              </a:cu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33">
                <a:extLst>
                  <a:ext uri="{FF2B5EF4-FFF2-40B4-BE49-F238E27FC236}">
                    <a16:creationId xmlns:a16="http://schemas.microsoft.com/office/drawing/2014/main" id="{FBC73C00-2508-FB4C-8B20-5EF537B95716}"/>
                  </a:ext>
                </a:extLst>
              </p:cNvPr>
              <p:cNvGrpSpPr/>
              <p:nvPr/>
            </p:nvGrpSpPr>
            <p:grpSpPr>
              <a:xfrm>
                <a:off x="2295381" y="3801436"/>
                <a:ext cx="1920183" cy="1343597"/>
                <a:chOff x="2295381" y="4460594"/>
                <a:chExt cx="1920183" cy="1343597"/>
              </a:xfrm>
            </p:grpSpPr>
            <p:sp>
              <p:nvSpPr>
                <p:cNvPr id="56" name="Freeform 34">
                  <a:extLst>
                    <a:ext uri="{FF2B5EF4-FFF2-40B4-BE49-F238E27FC236}">
                      <a16:creationId xmlns:a16="http://schemas.microsoft.com/office/drawing/2014/main" id="{EE2090F9-D01D-5A4F-8A48-822CBB82EEA0}"/>
                    </a:ext>
                  </a:extLst>
                </p:cNvPr>
                <p:cNvSpPr/>
                <p:nvPr/>
              </p:nvSpPr>
              <p:spPr>
                <a:xfrm>
                  <a:off x="2295381" y="4516812"/>
                  <a:ext cx="1670981" cy="1287379"/>
                </a:xfrm>
                <a:custGeom>
                  <a:avLst/>
                  <a:gdLst>
                    <a:gd name="connsiteX0" fmla="*/ 245210 w 1951257"/>
                    <a:gd name="connsiteY0" fmla="*/ 996589 h 2665832"/>
                    <a:gd name="connsiteX1" fmla="*/ 533077 w 1951257"/>
                    <a:gd name="connsiteY1" fmla="*/ 116055 h 2665832"/>
                    <a:gd name="connsiteX2" fmla="*/ 1244277 w 1951257"/>
                    <a:gd name="connsiteY2" fmla="*/ 657922 h 2665832"/>
                    <a:gd name="connsiteX3" fmla="*/ 1752277 w 1951257"/>
                    <a:gd name="connsiteY3" fmla="*/ 1487655 h 2665832"/>
                    <a:gd name="connsiteX4" fmla="*/ 482277 w 1951257"/>
                    <a:gd name="connsiteY4" fmla="*/ 1335255 h 2665832"/>
                    <a:gd name="connsiteX5" fmla="*/ 702410 w 1951257"/>
                    <a:gd name="connsiteY5" fmla="*/ 996589 h 2665832"/>
                    <a:gd name="connsiteX6" fmla="*/ 871744 w 1951257"/>
                    <a:gd name="connsiteY6" fmla="*/ 1233655 h 2665832"/>
                    <a:gd name="connsiteX7" fmla="*/ 634677 w 1951257"/>
                    <a:gd name="connsiteY7" fmla="*/ 1775522 h 2665832"/>
                    <a:gd name="connsiteX8" fmla="*/ 770144 w 1951257"/>
                    <a:gd name="connsiteY8" fmla="*/ 1470722 h 2665832"/>
                    <a:gd name="connsiteX9" fmla="*/ 1142677 w 1951257"/>
                    <a:gd name="connsiteY9" fmla="*/ 894989 h 2665832"/>
                    <a:gd name="connsiteX10" fmla="*/ 1566010 w 1951257"/>
                    <a:gd name="connsiteY10" fmla="*/ 759522 h 2665832"/>
                    <a:gd name="connsiteX11" fmla="*/ 1312010 w 1951257"/>
                    <a:gd name="connsiteY11" fmla="*/ 1369122 h 2665832"/>
                    <a:gd name="connsiteX12" fmla="*/ 1142677 w 1951257"/>
                    <a:gd name="connsiteY12" fmla="*/ 742589 h 2665832"/>
                    <a:gd name="connsiteX13" fmla="*/ 1074944 w 1951257"/>
                    <a:gd name="connsiteY13" fmla="*/ 471655 h 2665832"/>
                    <a:gd name="connsiteX14" fmla="*/ 1024144 w 1951257"/>
                    <a:gd name="connsiteY14" fmla="*/ 31389 h 2665832"/>
                    <a:gd name="connsiteX15" fmla="*/ 1447477 w 1951257"/>
                    <a:gd name="connsiteY15" fmla="*/ 99122 h 2665832"/>
                    <a:gd name="connsiteX16" fmla="*/ 990277 w 1951257"/>
                    <a:gd name="connsiteY16" fmla="*/ 607122 h 2665832"/>
                    <a:gd name="connsiteX17" fmla="*/ 448410 w 1951257"/>
                    <a:gd name="connsiteY17" fmla="*/ 827255 h 2665832"/>
                    <a:gd name="connsiteX18" fmla="*/ 414544 w 1951257"/>
                    <a:gd name="connsiteY18" fmla="*/ 996589 h 2665832"/>
                    <a:gd name="connsiteX19" fmla="*/ 973344 w 1951257"/>
                    <a:gd name="connsiteY19" fmla="*/ 1944855 h 2665832"/>
                    <a:gd name="connsiteX20" fmla="*/ 1566010 w 1951257"/>
                    <a:gd name="connsiteY20" fmla="*/ 1386055 h 2665832"/>
                    <a:gd name="connsiteX21" fmla="*/ 1447477 w 1951257"/>
                    <a:gd name="connsiteY21" fmla="*/ 1284455 h 2665832"/>
                    <a:gd name="connsiteX22" fmla="*/ 1058010 w 1951257"/>
                    <a:gd name="connsiteY22" fmla="*/ 1656989 h 2665832"/>
                    <a:gd name="connsiteX23" fmla="*/ 854810 w 1951257"/>
                    <a:gd name="connsiteY23" fmla="*/ 2131122 h 2665832"/>
                    <a:gd name="connsiteX24" fmla="*/ 1667610 w 1951257"/>
                    <a:gd name="connsiteY24" fmla="*/ 2046455 h 2665832"/>
                    <a:gd name="connsiteX25" fmla="*/ 1803077 w 1951257"/>
                    <a:gd name="connsiteY25" fmla="*/ 2622189 h 2665832"/>
                    <a:gd name="connsiteX26" fmla="*/ 804010 w 1951257"/>
                    <a:gd name="connsiteY26" fmla="*/ 691789 h 2665832"/>
                    <a:gd name="connsiteX27" fmla="*/ 160544 w 1951257"/>
                    <a:gd name="connsiteY27" fmla="*/ 1640055 h 2665832"/>
                    <a:gd name="connsiteX28" fmla="*/ 871744 w 1951257"/>
                    <a:gd name="connsiteY28" fmla="*/ 2351255 h 2665832"/>
                    <a:gd name="connsiteX29" fmla="*/ 1938544 w 1951257"/>
                    <a:gd name="connsiteY29" fmla="*/ 1589255 h 2665832"/>
                    <a:gd name="connsiteX30" fmla="*/ 92810 w 1951257"/>
                    <a:gd name="connsiteY30" fmla="*/ 1927922 h 2665832"/>
                    <a:gd name="connsiteX31" fmla="*/ 279077 w 1951257"/>
                    <a:gd name="connsiteY31" fmla="*/ 2114189 h 2665832"/>
                    <a:gd name="connsiteX32" fmla="*/ 312944 w 1951257"/>
                    <a:gd name="connsiteY32" fmla="*/ 2469789 h 2665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951257" h="2665832">
                      <a:moveTo>
                        <a:pt x="245210" y="996589"/>
                      </a:moveTo>
                      <a:cubicBezTo>
                        <a:pt x="305888" y="584544"/>
                        <a:pt x="366566" y="172499"/>
                        <a:pt x="533077" y="116055"/>
                      </a:cubicBezTo>
                      <a:cubicBezTo>
                        <a:pt x="699588" y="59611"/>
                        <a:pt x="1041077" y="429322"/>
                        <a:pt x="1244277" y="657922"/>
                      </a:cubicBezTo>
                      <a:cubicBezTo>
                        <a:pt x="1447477" y="886522"/>
                        <a:pt x="1879277" y="1374766"/>
                        <a:pt x="1752277" y="1487655"/>
                      </a:cubicBezTo>
                      <a:cubicBezTo>
                        <a:pt x="1625277" y="1600544"/>
                        <a:pt x="657255" y="1417099"/>
                        <a:pt x="482277" y="1335255"/>
                      </a:cubicBezTo>
                      <a:cubicBezTo>
                        <a:pt x="307299" y="1253411"/>
                        <a:pt x="637499" y="1013522"/>
                        <a:pt x="702410" y="996589"/>
                      </a:cubicBezTo>
                      <a:cubicBezTo>
                        <a:pt x="767321" y="979656"/>
                        <a:pt x="883033" y="1103833"/>
                        <a:pt x="871744" y="1233655"/>
                      </a:cubicBezTo>
                      <a:cubicBezTo>
                        <a:pt x="860455" y="1363477"/>
                        <a:pt x="651610" y="1736011"/>
                        <a:pt x="634677" y="1775522"/>
                      </a:cubicBezTo>
                      <a:cubicBezTo>
                        <a:pt x="617744" y="1815033"/>
                        <a:pt x="685477" y="1617477"/>
                        <a:pt x="770144" y="1470722"/>
                      </a:cubicBezTo>
                      <a:cubicBezTo>
                        <a:pt x="854811" y="1323967"/>
                        <a:pt x="1010033" y="1013522"/>
                        <a:pt x="1142677" y="894989"/>
                      </a:cubicBezTo>
                      <a:cubicBezTo>
                        <a:pt x="1275321" y="776456"/>
                        <a:pt x="1537788" y="680500"/>
                        <a:pt x="1566010" y="759522"/>
                      </a:cubicBezTo>
                      <a:cubicBezTo>
                        <a:pt x="1594232" y="838544"/>
                        <a:pt x="1382565" y="1371944"/>
                        <a:pt x="1312010" y="1369122"/>
                      </a:cubicBezTo>
                      <a:cubicBezTo>
                        <a:pt x="1241455" y="1366300"/>
                        <a:pt x="1182188" y="892167"/>
                        <a:pt x="1142677" y="742589"/>
                      </a:cubicBezTo>
                      <a:cubicBezTo>
                        <a:pt x="1103166" y="593011"/>
                        <a:pt x="1094699" y="590188"/>
                        <a:pt x="1074944" y="471655"/>
                      </a:cubicBezTo>
                      <a:cubicBezTo>
                        <a:pt x="1055189" y="353122"/>
                        <a:pt x="962055" y="93478"/>
                        <a:pt x="1024144" y="31389"/>
                      </a:cubicBezTo>
                      <a:cubicBezTo>
                        <a:pt x="1086233" y="-30700"/>
                        <a:pt x="1453122" y="3166"/>
                        <a:pt x="1447477" y="99122"/>
                      </a:cubicBezTo>
                      <a:cubicBezTo>
                        <a:pt x="1441833" y="195077"/>
                        <a:pt x="1156788" y="485766"/>
                        <a:pt x="990277" y="607122"/>
                      </a:cubicBezTo>
                      <a:cubicBezTo>
                        <a:pt x="823766" y="728477"/>
                        <a:pt x="544365" y="762344"/>
                        <a:pt x="448410" y="827255"/>
                      </a:cubicBezTo>
                      <a:cubicBezTo>
                        <a:pt x="352455" y="892166"/>
                        <a:pt x="327055" y="810322"/>
                        <a:pt x="414544" y="996589"/>
                      </a:cubicBezTo>
                      <a:cubicBezTo>
                        <a:pt x="502033" y="1182856"/>
                        <a:pt x="781433" y="1879944"/>
                        <a:pt x="973344" y="1944855"/>
                      </a:cubicBezTo>
                      <a:cubicBezTo>
                        <a:pt x="1165255" y="2009766"/>
                        <a:pt x="1486988" y="1496122"/>
                        <a:pt x="1566010" y="1386055"/>
                      </a:cubicBezTo>
                      <a:cubicBezTo>
                        <a:pt x="1645032" y="1275988"/>
                        <a:pt x="1532144" y="1239299"/>
                        <a:pt x="1447477" y="1284455"/>
                      </a:cubicBezTo>
                      <a:cubicBezTo>
                        <a:pt x="1362810" y="1329611"/>
                        <a:pt x="1156788" y="1515878"/>
                        <a:pt x="1058010" y="1656989"/>
                      </a:cubicBezTo>
                      <a:cubicBezTo>
                        <a:pt x="959232" y="1798100"/>
                        <a:pt x="753210" y="2066211"/>
                        <a:pt x="854810" y="2131122"/>
                      </a:cubicBezTo>
                      <a:cubicBezTo>
                        <a:pt x="956410" y="2196033"/>
                        <a:pt x="1509566" y="1964611"/>
                        <a:pt x="1667610" y="2046455"/>
                      </a:cubicBezTo>
                      <a:cubicBezTo>
                        <a:pt x="1825655" y="2128300"/>
                        <a:pt x="1947010" y="2847967"/>
                        <a:pt x="1803077" y="2622189"/>
                      </a:cubicBezTo>
                      <a:cubicBezTo>
                        <a:pt x="1659144" y="2396411"/>
                        <a:pt x="1077766" y="855478"/>
                        <a:pt x="804010" y="691789"/>
                      </a:cubicBezTo>
                      <a:cubicBezTo>
                        <a:pt x="530255" y="528100"/>
                        <a:pt x="149255" y="1363477"/>
                        <a:pt x="160544" y="1640055"/>
                      </a:cubicBezTo>
                      <a:cubicBezTo>
                        <a:pt x="171833" y="1916633"/>
                        <a:pt x="575411" y="2359722"/>
                        <a:pt x="871744" y="2351255"/>
                      </a:cubicBezTo>
                      <a:cubicBezTo>
                        <a:pt x="1168077" y="2342788"/>
                        <a:pt x="2068366" y="1659810"/>
                        <a:pt x="1938544" y="1589255"/>
                      </a:cubicBezTo>
                      <a:cubicBezTo>
                        <a:pt x="1808722" y="1518700"/>
                        <a:pt x="369388" y="1840433"/>
                        <a:pt x="92810" y="1927922"/>
                      </a:cubicBezTo>
                      <a:cubicBezTo>
                        <a:pt x="-183768" y="2015411"/>
                        <a:pt x="242388" y="2023878"/>
                        <a:pt x="279077" y="2114189"/>
                      </a:cubicBezTo>
                      <a:cubicBezTo>
                        <a:pt x="315766" y="2204500"/>
                        <a:pt x="314355" y="2337144"/>
                        <a:pt x="312944" y="2469789"/>
                      </a:cubicBezTo>
                    </a:path>
                  </a:pathLst>
                </a:custGeom>
                <a:no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reeform 35">
                  <a:extLst>
                    <a:ext uri="{FF2B5EF4-FFF2-40B4-BE49-F238E27FC236}">
                      <a16:creationId xmlns:a16="http://schemas.microsoft.com/office/drawing/2014/main" id="{8C6942A0-77DB-C742-916B-0D3E69B0E319}"/>
                    </a:ext>
                  </a:extLst>
                </p:cNvPr>
                <p:cNvSpPr/>
                <p:nvPr/>
              </p:nvSpPr>
              <p:spPr>
                <a:xfrm>
                  <a:off x="2881499" y="4460594"/>
                  <a:ext cx="1334065" cy="1338534"/>
                </a:xfrm>
                <a:custGeom>
                  <a:avLst/>
                  <a:gdLst>
                    <a:gd name="connsiteX0" fmla="*/ 655785 w 1334065"/>
                    <a:gd name="connsiteY0" fmla="*/ 183595 h 1338534"/>
                    <a:gd name="connsiteX1" fmla="*/ 1209238 w 1334065"/>
                    <a:gd name="connsiteY1" fmla="*/ 327974 h 1338534"/>
                    <a:gd name="connsiteX2" fmla="*/ 1064859 w 1334065"/>
                    <a:gd name="connsiteY2" fmla="*/ 99374 h 1338534"/>
                    <a:gd name="connsiteX3" fmla="*/ 956575 w 1334065"/>
                    <a:gd name="connsiteY3" fmla="*/ 364069 h 1338534"/>
                    <a:gd name="connsiteX4" fmla="*/ 1257364 w 1334065"/>
                    <a:gd name="connsiteY4" fmla="*/ 640795 h 1338534"/>
                    <a:gd name="connsiteX5" fmla="*/ 1293459 w 1334065"/>
                    <a:gd name="connsiteY5" fmla="*/ 412195 h 1338534"/>
                    <a:gd name="connsiteX6" fmla="*/ 752038 w 1334065"/>
                    <a:gd name="connsiteY6" fmla="*/ 749080 h 1338534"/>
                    <a:gd name="connsiteX7" fmla="*/ 800164 w 1334065"/>
                    <a:gd name="connsiteY7" fmla="*/ 1278469 h 1338534"/>
                    <a:gd name="connsiteX8" fmla="*/ 1257364 w 1334065"/>
                    <a:gd name="connsiteY8" fmla="*/ 965648 h 1338534"/>
                    <a:gd name="connsiteX9" fmla="*/ 367027 w 1334065"/>
                    <a:gd name="connsiteY9" fmla="*/ 1206280 h 1338534"/>
                    <a:gd name="connsiteX10" fmla="*/ 727975 w 1334065"/>
                    <a:gd name="connsiteY10" fmla="*/ 1302532 h 1338534"/>
                    <a:gd name="connsiteX11" fmla="*/ 403122 w 1334065"/>
                    <a:gd name="connsiteY11" fmla="*/ 592669 h 1338534"/>
                    <a:gd name="connsiteX12" fmla="*/ 403122 w 1334065"/>
                    <a:gd name="connsiteY12" fmla="*/ 592669 h 1338534"/>
                    <a:gd name="connsiteX13" fmla="*/ 6080 w 1334065"/>
                    <a:gd name="connsiteY13" fmla="*/ 352038 h 1338534"/>
                    <a:gd name="connsiteX14" fmla="*/ 162490 w 1334065"/>
                    <a:gd name="connsiteY14" fmla="*/ 3122 h 1338534"/>
                    <a:gd name="connsiteX15" fmla="*/ 162490 w 1334065"/>
                    <a:gd name="connsiteY15" fmla="*/ 568606 h 13385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334065" h="1338534">
                      <a:moveTo>
                        <a:pt x="655785" y="183595"/>
                      </a:moveTo>
                      <a:cubicBezTo>
                        <a:pt x="898422" y="262803"/>
                        <a:pt x="1141059" y="342011"/>
                        <a:pt x="1209238" y="327974"/>
                      </a:cubicBezTo>
                      <a:cubicBezTo>
                        <a:pt x="1277417" y="313937"/>
                        <a:pt x="1106970" y="93358"/>
                        <a:pt x="1064859" y="99374"/>
                      </a:cubicBezTo>
                      <a:cubicBezTo>
                        <a:pt x="1022749" y="105390"/>
                        <a:pt x="924491" y="273832"/>
                        <a:pt x="956575" y="364069"/>
                      </a:cubicBezTo>
                      <a:cubicBezTo>
                        <a:pt x="988659" y="454306"/>
                        <a:pt x="1201217" y="632774"/>
                        <a:pt x="1257364" y="640795"/>
                      </a:cubicBezTo>
                      <a:cubicBezTo>
                        <a:pt x="1313511" y="648816"/>
                        <a:pt x="1377680" y="394148"/>
                        <a:pt x="1293459" y="412195"/>
                      </a:cubicBezTo>
                      <a:cubicBezTo>
                        <a:pt x="1209238" y="430242"/>
                        <a:pt x="834254" y="604701"/>
                        <a:pt x="752038" y="749080"/>
                      </a:cubicBezTo>
                      <a:cubicBezTo>
                        <a:pt x="669822" y="893459"/>
                        <a:pt x="715943" y="1242374"/>
                        <a:pt x="800164" y="1278469"/>
                      </a:cubicBezTo>
                      <a:cubicBezTo>
                        <a:pt x="884385" y="1314564"/>
                        <a:pt x="1329553" y="977679"/>
                        <a:pt x="1257364" y="965648"/>
                      </a:cubicBezTo>
                      <a:cubicBezTo>
                        <a:pt x="1185175" y="953617"/>
                        <a:pt x="455258" y="1150133"/>
                        <a:pt x="367027" y="1206280"/>
                      </a:cubicBezTo>
                      <a:cubicBezTo>
                        <a:pt x="278796" y="1262427"/>
                        <a:pt x="721959" y="1404801"/>
                        <a:pt x="727975" y="1302532"/>
                      </a:cubicBezTo>
                      <a:cubicBezTo>
                        <a:pt x="733991" y="1200264"/>
                        <a:pt x="403122" y="592669"/>
                        <a:pt x="403122" y="592669"/>
                      </a:cubicBezTo>
                      <a:lnTo>
                        <a:pt x="403122" y="592669"/>
                      </a:lnTo>
                      <a:cubicBezTo>
                        <a:pt x="336948" y="552564"/>
                        <a:pt x="46185" y="450296"/>
                        <a:pt x="6080" y="352038"/>
                      </a:cubicBezTo>
                      <a:cubicBezTo>
                        <a:pt x="-34025" y="253780"/>
                        <a:pt x="136422" y="-32973"/>
                        <a:pt x="162490" y="3122"/>
                      </a:cubicBezTo>
                      <a:cubicBezTo>
                        <a:pt x="188558" y="39217"/>
                        <a:pt x="175524" y="303911"/>
                        <a:pt x="162490" y="568606"/>
                      </a:cubicBezTo>
                    </a:path>
                  </a:pathLst>
                </a:cu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2490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Inference and regeneration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17DB02-D511-D848-9721-65BD4971860C}"/>
              </a:ext>
            </a:extLst>
          </p:cNvPr>
          <p:cNvSpPr/>
          <p:nvPr/>
        </p:nvSpPr>
        <p:spPr>
          <a:xfrm>
            <a:off x="2143593" y="2203607"/>
            <a:ext cx="2036789" cy="1521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Program</a:t>
            </a:r>
          </a:p>
          <a:p>
            <a:pPr algn="ctr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(Black box)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852F23CA-BD95-BD47-908E-B0EEC9DB19BA}"/>
              </a:ext>
            </a:extLst>
          </p:cNvPr>
          <p:cNvSpPr/>
          <p:nvPr/>
        </p:nvSpPr>
        <p:spPr>
          <a:xfrm>
            <a:off x="8610600" y="2537139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Regenerated program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932607-2CB2-224E-A380-95DE7A31CE1D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240874" y="2964359"/>
            <a:ext cx="1369726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3E9D2E-2937-3242-8F59-E09782B71886}"/>
              </a:ext>
            </a:extLst>
          </p:cNvPr>
          <p:cNvGrpSpPr/>
          <p:nvPr/>
        </p:nvGrpSpPr>
        <p:grpSpPr>
          <a:xfrm>
            <a:off x="4180382" y="2834956"/>
            <a:ext cx="1371600" cy="253317"/>
            <a:chOff x="4180382" y="2834956"/>
            <a:chExt cx="1371600" cy="253317"/>
          </a:xfrm>
        </p:grpSpPr>
        <p:cxnSp>
          <p:nvCxnSpPr>
            <p:cNvPr id="13" name="Straight Arrow Connector 134">
              <a:extLst>
                <a:ext uri="{FF2B5EF4-FFF2-40B4-BE49-F238E27FC236}">
                  <a16:creationId xmlns:a16="http://schemas.microsoft.com/office/drawing/2014/main" id="{E0A4D96B-B9C3-6D41-90F6-1426FB35D285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2834956"/>
              <a:ext cx="13716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5">
              <a:extLst>
                <a:ext uri="{FF2B5EF4-FFF2-40B4-BE49-F238E27FC236}">
                  <a16:creationId xmlns:a16="http://schemas.microsoft.com/office/drawing/2014/main" id="{9A6E5538-8A09-6149-A223-8305F971C60D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3088273"/>
              <a:ext cx="1371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文本框 1">
            <a:extLst>
              <a:ext uri="{FF2B5EF4-FFF2-40B4-BE49-F238E27FC236}">
                <a16:creationId xmlns:a16="http://schemas.microsoft.com/office/drawing/2014/main" id="{ABBA6011-40B8-D641-83AB-39510892F7E1}"/>
              </a:ext>
            </a:extLst>
          </p:cNvPr>
          <p:cNvSpPr txBox="1"/>
          <p:nvPr/>
        </p:nvSpPr>
        <p:spPr>
          <a:xfrm>
            <a:off x="4395865" y="2098931"/>
            <a:ext cx="940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Choose inputs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文本框 1">
            <a:extLst>
              <a:ext uri="{FF2B5EF4-FFF2-40B4-BE49-F238E27FC236}">
                <a16:creationId xmlns:a16="http://schemas.microsoft.com/office/drawing/2014/main" id="{59E3956B-80F2-3B44-9F73-7BCFC5637C11}"/>
              </a:ext>
            </a:extLst>
          </p:cNvPr>
          <p:cNvSpPr txBox="1"/>
          <p:nvPr/>
        </p:nvSpPr>
        <p:spPr>
          <a:xfrm>
            <a:off x="4289059" y="3153505"/>
            <a:ext cx="115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Observe outputs</a:t>
            </a:r>
            <a:endParaRPr kumimoji="1" lang="zh-CN" alt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F610B8C-BEDB-A94E-8260-6B2712EF9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1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E083CF9-007B-324B-A724-70B4FA7F07FF}"/>
              </a:ext>
            </a:extLst>
          </p:cNvPr>
          <p:cNvGrpSpPr/>
          <p:nvPr/>
        </p:nvGrpSpPr>
        <p:grpSpPr>
          <a:xfrm>
            <a:off x="2143593" y="2203607"/>
            <a:ext cx="2036789" cy="3222832"/>
            <a:chOff x="2143593" y="2203607"/>
            <a:chExt cx="2036789" cy="32228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E265E8-3C50-CD4A-BFC2-C60FC55846BB}"/>
                </a:ext>
              </a:extLst>
            </p:cNvPr>
            <p:cNvSpPr/>
            <p:nvPr/>
          </p:nvSpPr>
          <p:spPr>
            <a:xfrm>
              <a:off x="2143593" y="2203607"/>
              <a:ext cx="2036789" cy="32228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E90C0D-6388-3D45-A35F-1F3F0325E48A}"/>
                </a:ext>
              </a:extLst>
            </p:cNvPr>
            <p:cNvSpPr/>
            <p:nvPr/>
          </p:nvSpPr>
          <p:spPr>
            <a:xfrm>
              <a:off x="2832886" y="2442723"/>
              <a:ext cx="701105" cy="699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1" name="Up-Down Arrow 20">
              <a:extLst>
                <a:ext uri="{FF2B5EF4-FFF2-40B4-BE49-F238E27FC236}">
                  <a16:creationId xmlns:a16="http://schemas.microsoft.com/office/drawing/2014/main" id="{3978BB1A-8973-B84B-B23F-62DD93BFEBF7}"/>
                </a:ext>
              </a:extLst>
            </p:cNvPr>
            <p:cNvSpPr/>
            <p:nvPr/>
          </p:nvSpPr>
          <p:spPr>
            <a:xfrm>
              <a:off x="3069138" y="3164431"/>
              <a:ext cx="228600" cy="320040"/>
            </a:xfrm>
            <a:prstGeom prst="up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FDBD267-12D3-0946-9424-12620ED490B3}"/>
                </a:ext>
              </a:extLst>
            </p:cNvPr>
            <p:cNvSpPr/>
            <p:nvPr/>
          </p:nvSpPr>
          <p:spPr>
            <a:xfrm>
              <a:off x="2832886" y="3494154"/>
              <a:ext cx="701105" cy="699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DBF5CD-7BD3-534C-AEAB-EA136C0C2747}"/>
                </a:ext>
              </a:extLst>
            </p:cNvPr>
            <p:cNvSpPr/>
            <p:nvPr/>
          </p:nvSpPr>
          <p:spPr>
            <a:xfrm>
              <a:off x="2832886" y="4545586"/>
              <a:ext cx="701105" cy="699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8" name="Up-Down Arrow 27">
              <a:extLst>
                <a:ext uri="{FF2B5EF4-FFF2-40B4-BE49-F238E27FC236}">
                  <a16:creationId xmlns:a16="http://schemas.microsoft.com/office/drawing/2014/main" id="{DDC1E5C4-376D-F247-ADDE-CB5473D0C643}"/>
                </a:ext>
              </a:extLst>
            </p:cNvPr>
            <p:cNvSpPr/>
            <p:nvPr/>
          </p:nvSpPr>
          <p:spPr>
            <a:xfrm>
              <a:off x="3069138" y="4217251"/>
              <a:ext cx="228600" cy="320040"/>
            </a:xfrm>
            <a:prstGeom prst="up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2150EC3F-23B3-2245-9C94-E14C8B644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1F79A997-4EED-DB43-A178-1E9AE78CA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1" y="4545586"/>
            <a:ext cx="5352201" cy="1631376"/>
          </a:xfrm>
        </p:spPr>
        <p:txBody>
          <a:bodyPr/>
          <a:lstStyle/>
          <a:p>
            <a:r>
              <a:rPr kumimoji="1" lang="en-US" altLang="zh-CN" dirty="0"/>
              <a:t>Observe component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interactions in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to final outputs</a:t>
            </a:r>
            <a:endParaRPr kumimoji="1"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Inference and regeneration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852F23CA-BD95-BD47-908E-B0EEC9DB19BA}"/>
              </a:ext>
            </a:extLst>
          </p:cNvPr>
          <p:cNvSpPr/>
          <p:nvPr/>
        </p:nvSpPr>
        <p:spPr>
          <a:xfrm>
            <a:off x="8610600" y="2537139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Regenerated program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932607-2CB2-224E-A380-95DE7A31CE1D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240874" y="2964359"/>
            <a:ext cx="1369726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3E9D2E-2937-3242-8F59-E09782B71886}"/>
              </a:ext>
            </a:extLst>
          </p:cNvPr>
          <p:cNvGrpSpPr/>
          <p:nvPr/>
        </p:nvGrpSpPr>
        <p:grpSpPr>
          <a:xfrm>
            <a:off x="4180382" y="2834956"/>
            <a:ext cx="1371600" cy="253317"/>
            <a:chOff x="4180382" y="2834956"/>
            <a:chExt cx="1371600" cy="253317"/>
          </a:xfrm>
        </p:grpSpPr>
        <p:cxnSp>
          <p:nvCxnSpPr>
            <p:cNvPr id="13" name="Straight Arrow Connector 134">
              <a:extLst>
                <a:ext uri="{FF2B5EF4-FFF2-40B4-BE49-F238E27FC236}">
                  <a16:creationId xmlns:a16="http://schemas.microsoft.com/office/drawing/2014/main" id="{E0A4D96B-B9C3-6D41-90F6-1426FB35D285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2834956"/>
              <a:ext cx="13716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5">
              <a:extLst>
                <a:ext uri="{FF2B5EF4-FFF2-40B4-BE49-F238E27FC236}">
                  <a16:creationId xmlns:a16="http://schemas.microsoft.com/office/drawing/2014/main" id="{9A6E5538-8A09-6149-A223-8305F971C60D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3088273"/>
              <a:ext cx="1371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文本框 1">
            <a:extLst>
              <a:ext uri="{FF2B5EF4-FFF2-40B4-BE49-F238E27FC236}">
                <a16:creationId xmlns:a16="http://schemas.microsoft.com/office/drawing/2014/main" id="{ABBA6011-40B8-D641-83AB-39510892F7E1}"/>
              </a:ext>
            </a:extLst>
          </p:cNvPr>
          <p:cNvSpPr txBox="1"/>
          <p:nvPr/>
        </p:nvSpPr>
        <p:spPr>
          <a:xfrm>
            <a:off x="4395865" y="2098931"/>
            <a:ext cx="940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Choose inputs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文本框 1">
            <a:extLst>
              <a:ext uri="{FF2B5EF4-FFF2-40B4-BE49-F238E27FC236}">
                <a16:creationId xmlns:a16="http://schemas.microsoft.com/office/drawing/2014/main" id="{59E3956B-80F2-3B44-9F73-7BCFC5637C11}"/>
              </a:ext>
            </a:extLst>
          </p:cNvPr>
          <p:cNvSpPr txBox="1"/>
          <p:nvPr/>
        </p:nvSpPr>
        <p:spPr>
          <a:xfrm>
            <a:off x="4289059" y="3153505"/>
            <a:ext cx="115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Observe outputs</a:t>
            </a:r>
            <a:endParaRPr kumimoji="1" lang="zh-CN" alt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E6724E-451F-8D4F-A766-EACDB1D30642}"/>
              </a:ext>
            </a:extLst>
          </p:cNvPr>
          <p:cNvGrpSpPr/>
          <p:nvPr/>
        </p:nvGrpSpPr>
        <p:grpSpPr>
          <a:xfrm>
            <a:off x="3297534" y="3324451"/>
            <a:ext cx="2503143" cy="1052820"/>
            <a:chOff x="3297534" y="3324451"/>
            <a:chExt cx="2503143" cy="1052820"/>
          </a:xfrm>
        </p:grpSpPr>
        <p:cxnSp>
          <p:nvCxnSpPr>
            <p:cNvPr id="30" name="Straight Arrow Connector 135">
              <a:extLst>
                <a:ext uri="{FF2B5EF4-FFF2-40B4-BE49-F238E27FC236}">
                  <a16:creationId xmlns:a16="http://schemas.microsoft.com/office/drawing/2014/main" id="{C84E62B4-635E-5D43-BF50-22F0297897E0}"/>
                </a:ext>
              </a:extLst>
            </p:cNvPr>
            <p:cNvCxnSpPr>
              <a:cxnSpLocks/>
            </p:cNvCxnSpPr>
            <p:nvPr/>
          </p:nvCxnSpPr>
          <p:spPr>
            <a:xfrm>
              <a:off x="3297738" y="3324451"/>
              <a:ext cx="22542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Elbow Connector 36">
              <a:extLst>
                <a:ext uri="{FF2B5EF4-FFF2-40B4-BE49-F238E27FC236}">
                  <a16:creationId xmlns:a16="http://schemas.microsoft.com/office/drawing/2014/main" id="{F8D8C8C9-8C09-534F-B7BB-AB92FA5726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97534" y="3391578"/>
              <a:ext cx="2503143" cy="98569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1">
              <a:extLst>
                <a:ext uri="{FF2B5EF4-FFF2-40B4-BE49-F238E27FC236}">
                  <a16:creationId xmlns:a16="http://schemas.microsoft.com/office/drawing/2014/main" id="{5CDCB454-6C44-2741-BDBA-BEC792091B71}"/>
                </a:ext>
              </a:extLst>
            </p:cNvPr>
            <p:cNvSpPr txBox="1"/>
            <p:nvPr/>
          </p:nvSpPr>
          <p:spPr>
            <a:xfrm>
              <a:off x="4289059" y="3376611"/>
              <a:ext cx="11542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Observe traffic and outputs</a:t>
              </a:r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92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C3D54D3-A290-1F45-BB53-BCEEF7AB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retrieval</a:t>
            </a:r>
            <a:r>
              <a:rPr lang="zh-CN" altLang="en-US" dirty="0"/>
              <a:t> </a:t>
            </a:r>
            <a:r>
              <a:rPr lang="en-US" altLang="zh-CN" dirty="0"/>
              <a:t>applications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0CFF30-5A9D-3848-BFD7-2B8B883CF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558" y="4041388"/>
            <a:ext cx="5451241" cy="1385052"/>
          </a:xfrm>
        </p:spPr>
        <p:txBody>
          <a:bodyPr>
            <a:normAutofit/>
          </a:bodyPr>
          <a:lstStyle/>
          <a:p>
            <a:r>
              <a:rPr lang="en-US" sz="2400" dirty="0"/>
              <a:t>Prevalent</a:t>
            </a:r>
          </a:p>
          <a:p>
            <a:r>
              <a:rPr lang="en-US" sz="2400" dirty="0"/>
              <a:t>Potentially complex implementation</a:t>
            </a:r>
          </a:p>
          <a:p>
            <a:r>
              <a:rPr lang="en-US" sz="2400" dirty="0"/>
              <a:t>Simple core functionality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13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9" name="Up-Down Arrow 28">
            <a:extLst>
              <a:ext uri="{FF2B5EF4-FFF2-40B4-BE49-F238E27FC236}">
                <a16:creationId xmlns:a16="http://schemas.microsoft.com/office/drawing/2014/main" id="{69D36A84-4A47-464E-A90A-277E72B8ECBB}"/>
              </a:ext>
            </a:extLst>
          </p:cNvPr>
          <p:cNvSpPr/>
          <p:nvPr/>
        </p:nvSpPr>
        <p:spPr>
          <a:xfrm rot="5400000">
            <a:off x="4910851" y="2762360"/>
            <a:ext cx="228600" cy="651829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B32CEE3B-329A-3D4A-9E5F-2000FC09D59A}"/>
              </a:ext>
            </a:extLst>
          </p:cNvPr>
          <p:cNvSpPr/>
          <p:nvPr/>
        </p:nvSpPr>
        <p:spPr>
          <a:xfrm>
            <a:off x="5964213" y="2771013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D89FCB4-F810-D249-990F-7B187202F288}"/>
              </a:ext>
            </a:extLst>
          </p:cNvPr>
          <p:cNvGrpSpPr/>
          <p:nvPr/>
        </p:nvGrpSpPr>
        <p:grpSpPr>
          <a:xfrm>
            <a:off x="4527376" y="3354863"/>
            <a:ext cx="1018171" cy="1889696"/>
            <a:chOff x="2956901" y="3354863"/>
            <a:chExt cx="1018171" cy="1889696"/>
          </a:xfrm>
        </p:grpSpPr>
        <p:pic>
          <p:nvPicPr>
            <p:cNvPr id="32" name="图片 77">
              <a:extLst>
                <a:ext uri="{FF2B5EF4-FFF2-40B4-BE49-F238E27FC236}">
                  <a16:creationId xmlns:a16="http://schemas.microsoft.com/office/drawing/2014/main" id="{64D5C14C-F39A-BF45-91EB-002809CE7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956901" y="4041388"/>
              <a:ext cx="1018171" cy="1018171"/>
            </a:xfrm>
            <a:prstGeom prst="rect">
              <a:avLst/>
            </a:prstGeom>
          </p:spPr>
        </p:pic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C9E868A-F2F9-E249-A645-1580011476DB}"/>
                </a:ext>
              </a:extLst>
            </p:cNvPr>
            <p:cNvGrpSpPr/>
            <p:nvPr/>
          </p:nvGrpSpPr>
          <p:grpSpPr>
            <a:xfrm>
              <a:off x="3057088" y="3354863"/>
              <a:ext cx="817796" cy="817796"/>
              <a:chOff x="3097974" y="2663422"/>
              <a:chExt cx="817796" cy="817796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B60F31B8-04A1-774C-AE7A-583CE0DB0D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097974" y="2663422"/>
                <a:ext cx="817796" cy="817796"/>
              </a:xfrm>
              <a:prstGeom prst="rect">
                <a:avLst/>
              </a:prstGeom>
            </p:spPr>
          </p:pic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E4A9402-09DD-354B-94B7-C848496F8A71}"/>
                  </a:ext>
                </a:extLst>
              </p:cNvPr>
              <p:cNvSpPr txBox="1"/>
              <p:nvPr/>
            </p:nvSpPr>
            <p:spPr>
              <a:xfrm>
                <a:off x="3140513" y="2762057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&gt;_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424DABE-A93D-5047-BF61-AD6B1FBE9FD3}"/>
                </a:ext>
              </a:extLst>
            </p:cNvPr>
            <p:cNvGrpSpPr/>
            <p:nvPr/>
          </p:nvGrpSpPr>
          <p:grpSpPr>
            <a:xfrm>
              <a:off x="3295507" y="5160870"/>
              <a:ext cx="340958" cy="83689"/>
              <a:chOff x="3166877" y="4737618"/>
              <a:chExt cx="340958" cy="83689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41B4350-8B35-D348-841B-BD295225C351}"/>
                  </a:ext>
                </a:extLst>
              </p:cNvPr>
              <p:cNvSpPr/>
              <p:nvPr/>
            </p:nvSpPr>
            <p:spPr>
              <a:xfrm rot="5400000">
                <a:off x="3424145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71FFDBA-9D84-EB4A-925D-923EBEF993ED}"/>
                  </a:ext>
                </a:extLst>
              </p:cNvPr>
              <p:cNvSpPr/>
              <p:nvPr/>
            </p:nvSpPr>
            <p:spPr>
              <a:xfrm rot="5400000">
                <a:off x="3295511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DFD60E8-A41D-784C-A7F1-FFD4AD55D918}"/>
                  </a:ext>
                </a:extLst>
              </p:cNvPr>
              <p:cNvSpPr/>
              <p:nvPr/>
            </p:nvSpPr>
            <p:spPr>
              <a:xfrm rot="5400000">
                <a:off x="3166877" y="4737618"/>
                <a:ext cx="83689" cy="8369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文本框 1">
            <a:extLst>
              <a:ext uri="{FF2B5EF4-FFF2-40B4-BE49-F238E27FC236}">
                <a16:creationId xmlns:a16="http://schemas.microsoft.com/office/drawing/2014/main" id="{7905589B-4211-5346-B81D-7944B228A57D}"/>
              </a:ext>
            </a:extLst>
          </p:cNvPr>
          <p:cNvSpPr txBox="1"/>
          <p:nvPr/>
        </p:nvSpPr>
        <p:spPr>
          <a:xfrm>
            <a:off x="1961760" y="3921773"/>
            <a:ext cx="11676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SQL query</a:t>
            </a:r>
            <a:endParaRPr kumimoji="1" lang="zh-CN" altLang="en-US" dirty="0"/>
          </a:p>
        </p:txBody>
      </p:sp>
      <p:sp>
        <p:nvSpPr>
          <p:cNvPr id="44" name="文本框 1">
            <a:extLst>
              <a:ext uri="{FF2B5EF4-FFF2-40B4-BE49-F238E27FC236}">
                <a16:creationId xmlns:a16="http://schemas.microsoft.com/office/drawing/2014/main" id="{E372FF50-7E0E-6C47-BE01-5F60169B2755}"/>
              </a:ext>
            </a:extLst>
          </p:cNvPr>
          <p:cNvSpPr txBox="1"/>
          <p:nvPr/>
        </p:nvSpPr>
        <p:spPr>
          <a:xfrm>
            <a:off x="3314364" y="3783274"/>
            <a:ext cx="112915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Retrieved data</a:t>
            </a:r>
            <a:endParaRPr kumimoji="1" lang="zh-CN" altLang="en-US" dirty="0"/>
          </a:p>
        </p:txBody>
      </p:sp>
      <p:grpSp>
        <p:nvGrpSpPr>
          <p:cNvPr id="43" name="组合 13">
            <a:extLst>
              <a:ext uri="{FF2B5EF4-FFF2-40B4-BE49-F238E27FC236}">
                <a16:creationId xmlns:a16="http://schemas.microsoft.com/office/drawing/2014/main" id="{2E60EB84-8E81-9D48-8D9C-B1A59160A6BC}"/>
              </a:ext>
            </a:extLst>
          </p:cNvPr>
          <p:cNvGrpSpPr/>
          <p:nvPr/>
        </p:nvGrpSpPr>
        <p:grpSpPr>
          <a:xfrm>
            <a:off x="3073158" y="3733822"/>
            <a:ext cx="253317" cy="712946"/>
            <a:chOff x="3553681" y="3733822"/>
            <a:chExt cx="253317" cy="712946"/>
          </a:xfrm>
        </p:grpSpPr>
        <p:cxnSp>
          <p:nvCxnSpPr>
            <p:cNvPr id="45" name="Straight Arrow Connector 134">
              <a:extLst>
                <a:ext uri="{FF2B5EF4-FFF2-40B4-BE49-F238E27FC236}">
                  <a16:creationId xmlns:a16="http://schemas.microsoft.com/office/drawing/2014/main" id="{48457030-4BB3-F244-93D3-EFB9991E6512}"/>
                </a:ext>
              </a:extLst>
            </p:cNvPr>
            <p:cNvCxnSpPr>
              <a:cxnSpLocks/>
            </p:cNvCxnSpPr>
            <p:nvPr/>
          </p:nvCxnSpPr>
          <p:spPr>
            <a:xfrm>
              <a:off x="3806998" y="3733822"/>
              <a:ext cx="0" cy="71294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135">
              <a:extLst>
                <a:ext uri="{FF2B5EF4-FFF2-40B4-BE49-F238E27FC236}">
                  <a16:creationId xmlns:a16="http://schemas.microsoft.com/office/drawing/2014/main" id="{F86F3000-CB7E-8F4A-85D9-9EDEBEABB138}"/>
                </a:ext>
              </a:extLst>
            </p:cNvPr>
            <p:cNvCxnSpPr>
              <a:cxnSpLocks/>
            </p:cNvCxnSpPr>
            <p:nvPr/>
          </p:nvCxnSpPr>
          <p:spPr>
            <a:xfrm>
              <a:off x="3553681" y="3733822"/>
              <a:ext cx="0" cy="71294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64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animBg="1"/>
      <p:bldP spid="20" grpId="0" animBg="1"/>
      <p:bldP spid="29" grpId="0" animBg="1"/>
      <p:bldP spid="30" grpId="0" animBg="1"/>
      <p:bldP spid="42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9E4DD8-1C29-D548-9AEC-FA981DF8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Example: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registration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E2B19-589F-7B4F-95DB-85A783AC6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 </a:t>
            </a:r>
            <a:r>
              <a:rPr kumimoji="1"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kumimoji="1" lang="en-US" altLang="zh-CN" dirty="0"/>
              <a:t>(ID)</a:t>
            </a:r>
          </a:p>
          <a:p>
            <a:r>
              <a:rPr kumimoji="1" lang="en-US" altLang="zh-CN" dirty="0"/>
              <a:t>Input</a:t>
            </a:r>
            <a:r>
              <a:rPr kumimoji="1" lang="zh-CN" altLang="en-US" dirty="0"/>
              <a:t>  </a:t>
            </a:r>
            <a:r>
              <a:rPr kumimoji="1"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p </a:t>
            </a:r>
            <a:r>
              <a:rPr kumimoji="1" lang="en-US" altLang="zh-CN" dirty="0"/>
              <a:t>(Password)</a:t>
            </a:r>
          </a:p>
          <a:p>
            <a:r>
              <a:rPr kumimoji="1" lang="en-US" altLang="zh-CN" dirty="0"/>
              <a:t>Database</a:t>
            </a:r>
            <a:r>
              <a:rPr kumimoji="1" lang="zh-CN" altLang="en-US" dirty="0"/>
              <a:t> </a:t>
            </a:r>
            <a:r>
              <a:rPr kumimoji="1" lang="en-US" altLang="zh-CN" dirty="0"/>
              <a:t>tables: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students,</a:t>
            </a:r>
            <a:r>
              <a:rPr kumimoji="1" lang="zh-CN" altLang="en-US" dirty="0"/>
              <a:t> </a:t>
            </a:r>
            <a:r>
              <a:rPr kumimoji="1" lang="en-US" altLang="zh-CN" dirty="0"/>
              <a:t>teachers,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courses,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registration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1" lang="zh-CN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zh-CN" dirty="0"/>
              <a:t>student</a:t>
            </a:r>
            <a:r>
              <a:rPr kumimoji="1" lang="zh-CN" altLang="en-US" dirty="0"/>
              <a:t>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</a:t>
            </a:r>
            <a:r>
              <a:rPr kumimoji="1" lang="en-US" altLang="zh-CN" dirty="0"/>
              <a:t>exists:</a:t>
            </a:r>
            <a:br>
              <a:rPr kumimoji="1" lang="en-US" altLang="zh-CN" dirty="0"/>
            </a:br>
            <a:r>
              <a:rPr kumimoji="1" lang="zh-CN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1"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1" lang="zh-CN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zh-CN" dirty="0"/>
              <a:t>student</a:t>
            </a:r>
            <a:r>
              <a:rPr kumimoji="1" lang="zh-CN" altLang="en-US" dirty="0"/>
              <a:t>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</a:t>
            </a:r>
            <a:r>
              <a:rPr kumimoji="1" lang="en-US" altLang="zh-CN" dirty="0"/>
              <a:t>has password </a:t>
            </a:r>
            <a:r>
              <a:rPr kumimoji="1" lang="zh-CN" altLang="en-US" dirty="0"/>
              <a:t> </a:t>
            </a:r>
            <a:r>
              <a:rPr kumimoji="1" lang="en-US" altLang="zh-CN" dirty="0"/>
              <a:t>p</a:t>
            </a:r>
            <a:r>
              <a:rPr kumimoji="1" lang="zh-CN" altLang="en-US" dirty="0"/>
              <a:t> </a:t>
            </a:r>
            <a:r>
              <a:rPr kumimoji="1" lang="en-US" altLang="zh-CN" dirty="0"/>
              <a:t>:</a:t>
            </a:r>
            <a:br>
              <a:rPr kumimoji="1" lang="en-US" altLang="zh-CN" dirty="0"/>
            </a:br>
            <a:r>
              <a:rPr kumimoji="1" lang="zh-CN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1" lang="en-US" altLang="zh-CN" dirty="0"/>
              <a:t>Retrieve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registration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records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20D218-3E22-E64F-82A6-21ED28A0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A07DEA-2AD9-164A-9643-9348206C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51B4F6-6D76-5C47-AC68-2763BFF9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14</a:t>
            </a:fld>
            <a:endParaRPr lang="en-US"/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845EB6E9-AD15-A840-B836-F8C82A8F3DAF}"/>
              </a:ext>
            </a:extLst>
          </p:cNvPr>
          <p:cNvSpPr/>
          <p:nvPr/>
        </p:nvSpPr>
        <p:spPr>
          <a:xfrm>
            <a:off x="2016531" y="1917575"/>
            <a:ext cx="274320" cy="27432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s</a:t>
            </a:r>
          </a:p>
        </p:txBody>
      </p:sp>
      <p:sp>
        <p:nvSpPr>
          <p:cNvPr id="10" name="Oval 37">
            <a:extLst>
              <a:ext uri="{FF2B5EF4-FFF2-40B4-BE49-F238E27FC236}">
                <a16:creationId xmlns:a16="http://schemas.microsoft.com/office/drawing/2014/main" id="{E56CA91B-838B-8248-9221-B977959F2D4E}"/>
              </a:ext>
            </a:extLst>
          </p:cNvPr>
          <p:cNvSpPr/>
          <p:nvPr/>
        </p:nvSpPr>
        <p:spPr>
          <a:xfrm>
            <a:off x="2016531" y="2475965"/>
            <a:ext cx="274320" cy="27432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p</a:t>
            </a:r>
          </a:p>
        </p:txBody>
      </p:sp>
      <p:sp>
        <p:nvSpPr>
          <p:cNvPr id="11" name="Oval 33">
            <a:extLst>
              <a:ext uri="{FF2B5EF4-FFF2-40B4-BE49-F238E27FC236}">
                <a16:creationId xmlns:a16="http://schemas.microsoft.com/office/drawing/2014/main" id="{F08F07DC-547F-9746-B8AF-6DD1017B0E5D}"/>
              </a:ext>
            </a:extLst>
          </p:cNvPr>
          <p:cNvSpPr/>
          <p:nvPr/>
        </p:nvSpPr>
        <p:spPr>
          <a:xfrm>
            <a:off x="2705807" y="4476308"/>
            <a:ext cx="274320" cy="27432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s</a:t>
            </a:r>
          </a:p>
        </p:txBody>
      </p:sp>
      <p:sp>
        <p:nvSpPr>
          <p:cNvPr id="12" name="Oval 33">
            <a:extLst>
              <a:ext uri="{FF2B5EF4-FFF2-40B4-BE49-F238E27FC236}">
                <a16:creationId xmlns:a16="http://schemas.microsoft.com/office/drawing/2014/main" id="{C854F2C2-5A68-4744-A5A1-FF3A1D06A3F2}"/>
              </a:ext>
            </a:extLst>
          </p:cNvPr>
          <p:cNvSpPr/>
          <p:nvPr/>
        </p:nvSpPr>
        <p:spPr>
          <a:xfrm>
            <a:off x="3097692" y="4884427"/>
            <a:ext cx="274320" cy="27432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s</a:t>
            </a: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A5A1928A-2AE7-4544-B5AA-1257928ED123}"/>
              </a:ext>
            </a:extLst>
          </p:cNvPr>
          <p:cNvSpPr/>
          <p:nvPr/>
        </p:nvSpPr>
        <p:spPr>
          <a:xfrm>
            <a:off x="5510462" y="4905692"/>
            <a:ext cx="274320" cy="27432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2706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CBD248-A187-4B41-99E5-A3736061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Observations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</a:t>
            </a:r>
            <a:r>
              <a:rPr kumimoji="1" lang="zh-CN" altLang="en-US" dirty="0"/>
              <a:t> </a:t>
            </a:r>
            <a:r>
              <a:rPr kumimoji="1" lang="en-US" altLang="zh-CN" dirty="0"/>
              <a:t>retrieval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5A5C5-8734-F94F-9F81-DC35DE794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Data flow often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manifests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SQL</a:t>
            </a:r>
            <a:r>
              <a:rPr kumimoji="1" lang="zh-CN" altLang="en-US" dirty="0"/>
              <a:t> </a:t>
            </a:r>
            <a:r>
              <a:rPr kumimoji="1" lang="en-US" altLang="zh-CN" dirty="0"/>
              <a:t>queries</a:t>
            </a:r>
          </a:p>
          <a:p>
            <a:r>
              <a:rPr kumimoji="1" lang="en-US" altLang="zh-CN" dirty="0"/>
              <a:t>Control</a:t>
            </a:r>
            <a:r>
              <a:rPr kumimoji="1" lang="zh-CN" altLang="en-US" dirty="0"/>
              <a:t> </a:t>
            </a:r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largely</a:t>
            </a:r>
            <a:r>
              <a:rPr kumimoji="1" lang="zh-CN" altLang="en-US" dirty="0"/>
              <a:t> </a:t>
            </a:r>
            <a:r>
              <a:rPr kumimoji="1" lang="en-US" altLang="zh-CN" dirty="0"/>
              <a:t>depends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query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results</a:t>
            </a:r>
          </a:p>
          <a:p>
            <a:endParaRPr kumimoji="1" lang="en-US" altLang="zh-CN" dirty="0"/>
          </a:p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Observe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database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queries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dirty="0"/>
              <a:t>during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C6D697-E7BF-F14B-8413-27B899CC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2BA3B7-1091-0C4A-95CA-20FF4401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E76F19-0699-B64D-AAE5-F5169791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16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9" name="Title 18">
            <a:extLst>
              <a:ext uri="{FF2B5EF4-FFF2-40B4-BE49-F238E27FC236}">
                <a16:creationId xmlns:a16="http://schemas.microsoft.com/office/drawing/2014/main" id="{5C3D54D3-A290-1F45-BB53-BCEEF7AB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82889B28-517D-D744-92BA-F8A78869D25C}"/>
              </a:ext>
            </a:extLst>
          </p:cNvPr>
          <p:cNvSpPr/>
          <p:nvPr/>
        </p:nvSpPr>
        <p:spPr>
          <a:xfrm>
            <a:off x="5964213" y="2771013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5240864-CFE4-FF46-926C-A5D7F801EA01}"/>
              </a:ext>
            </a:extLst>
          </p:cNvPr>
          <p:cNvSpPr/>
          <p:nvPr/>
        </p:nvSpPr>
        <p:spPr>
          <a:xfrm>
            <a:off x="1650380" y="-1"/>
            <a:ext cx="6738877" cy="573172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92CDEC8-05CA-4B47-BD73-83D325BC12A6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</p:spTree>
    <p:extLst>
      <p:ext uri="{BB962C8B-B14F-4D97-AF65-F5344CB8AC3E}">
        <p14:creationId xmlns:p14="http://schemas.microsoft.com/office/powerpoint/2010/main" val="1779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1177E-17 -4.07407E-6 L 0.00234 -0.3548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7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5C3D54D3-A290-1F45-BB53-BCEEF7AB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1C120653-0821-7041-A147-133E1734348A}"/>
              </a:ext>
            </a:extLst>
          </p:cNvPr>
          <p:cNvSpPr/>
          <p:nvPr/>
        </p:nvSpPr>
        <p:spPr>
          <a:xfrm>
            <a:off x="5987321" y="319417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7" name="矩形 1">
            <a:extLst>
              <a:ext uri="{FF2B5EF4-FFF2-40B4-BE49-F238E27FC236}">
                <a16:creationId xmlns:a16="http://schemas.microsoft.com/office/drawing/2014/main" id="{A17EBBB3-757B-AB49-8569-C04CAAA872A4}"/>
              </a:ext>
            </a:extLst>
          </p:cNvPr>
          <p:cNvSpPr/>
          <p:nvPr/>
        </p:nvSpPr>
        <p:spPr>
          <a:xfrm>
            <a:off x="1887529" y="1793747"/>
            <a:ext cx="2624576" cy="393798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1">
            <a:extLst>
              <a:ext uri="{FF2B5EF4-FFF2-40B4-BE49-F238E27FC236}">
                <a16:creationId xmlns:a16="http://schemas.microsoft.com/office/drawing/2014/main" id="{5376F1F7-F14A-FF42-9F5B-42D34338366A}"/>
              </a:ext>
            </a:extLst>
          </p:cNvPr>
          <p:cNvSpPr/>
          <p:nvPr/>
        </p:nvSpPr>
        <p:spPr>
          <a:xfrm>
            <a:off x="5242561" y="-1"/>
            <a:ext cx="1998314" cy="128016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0779CB-5C80-DC46-8F3A-8A0A0A251F4B}"/>
              </a:ext>
            </a:extLst>
          </p:cNvPr>
          <p:cNvGrpSpPr/>
          <p:nvPr/>
        </p:nvGrpSpPr>
        <p:grpSpPr>
          <a:xfrm>
            <a:off x="5404948" y="4168137"/>
            <a:ext cx="1835926" cy="1402859"/>
            <a:chOff x="5691356" y="4023580"/>
            <a:chExt cx="1835926" cy="140285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F0B714A-64C7-694C-9482-D62216494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91356" y="4023580"/>
              <a:ext cx="1402859" cy="140285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1ED8F9-EEF3-324C-A8ED-43326F0ACEA3}"/>
                </a:ext>
              </a:extLst>
            </p:cNvPr>
            <p:cNvSpPr txBox="1"/>
            <p:nvPr/>
          </p:nvSpPr>
          <p:spPr>
            <a:xfrm>
              <a:off x="6661147" y="4894335"/>
              <a:ext cx="866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Conu</a:t>
              </a:r>
              <a:r>
                <a:rPr lang="en-US" altLang="zh-CN" dirty="0" err="1"/>
                <a:t>re</a:t>
              </a:r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2475399-6019-DB46-9A28-949482A03C71}"/>
              </a:ext>
            </a:extLst>
          </p:cNvPr>
          <p:cNvSpPr txBox="1"/>
          <p:nvPr/>
        </p:nvSpPr>
        <p:spPr>
          <a:xfrm>
            <a:off x="3777968" y="6035564"/>
            <a:ext cx="5229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https://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www.petco.com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/shop/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petcostore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/product/bird/live-birds/sun-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conure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61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5C3D54D3-A290-1F45-BB53-BCEEF7AB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754BB5-55F1-9142-8CBE-637C9B54BB00}"/>
              </a:ext>
            </a:extLst>
          </p:cNvPr>
          <p:cNvGrpSpPr/>
          <p:nvPr/>
        </p:nvGrpSpPr>
        <p:grpSpPr>
          <a:xfrm>
            <a:off x="5119401" y="1147416"/>
            <a:ext cx="2554054" cy="1389723"/>
            <a:chOff x="5119401" y="1147416"/>
            <a:chExt cx="2554054" cy="1389723"/>
          </a:xfrm>
        </p:grpSpPr>
        <p:sp>
          <p:nvSpPr>
            <p:cNvPr id="28" name="文本框 1">
              <a:extLst>
                <a:ext uri="{FF2B5EF4-FFF2-40B4-BE49-F238E27FC236}">
                  <a16:creationId xmlns:a16="http://schemas.microsoft.com/office/drawing/2014/main" id="{D2C8286E-D892-E941-815A-ED5B0FF3A8F7}"/>
                </a:ext>
              </a:extLst>
            </p:cNvPr>
            <p:cNvSpPr txBox="1"/>
            <p:nvPr/>
          </p:nvSpPr>
          <p:spPr>
            <a:xfrm>
              <a:off x="5119401" y="1147416"/>
              <a:ext cx="25540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Input</a:t>
              </a:r>
              <a:r>
                <a:rPr lang="zh-CN" altLang="en-US" dirty="0"/>
                <a:t> </a:t>
              </a:r>
              <a:r>
                <a:rPr lang="en-US" altLang="zh-CN" dirty="0"/>
                <a:t>parameter</a:t>
              </a:r>
              <a:r>
                <a:rPr lang="zh-CN" altLang="en-US" dirty="0"/>
                <a:t> </a:t>
              </a:r>
              <a:r>
                <a:rPr lang="en-US" altLang="zh-CN" dirty="0"/>
                <a:t>format</a:t>
              </a:r>
            </a:p>
            <a:p>
              <a:pPr algn="ctr"/>
              <a:r>
                <a:rPr lang="en-US" altLang="zh-CN" dirty="0"/>
                <a:t>Database</a:t>
              </a:r>
              <a:r>
                <a:rPr lang="zh-CN" altLang="en-US" dirty="0"/>
                <a:t> </a:t>
              </a:r>
              <a:r>
                <a:rPr lang="en-US" altLang="zh-CN" dirty="0"/>
                <a:t>schema</a:t>
              </a:r>
              <a:endParaRPr lang="zh-CN" altLang="en-US" dirty="0"/>
            </a:p>
          </p:txBody>
        </p:sp>
        <p:cxnSp>
          <p:nvCxnSpPr>
            <p:cNvPr id="29" name="Straight Arrow Connector 135">
              <a:extLst>
                <a:ext uri="{FF2B5EF4-FFF2-40B4-BE49-F238E27FC236}">
                  <a16:creationId xmlns:a16="http://schemas.microsoft.com/office/drawing/2014/main" id="{BDDB8734-A287-E146-9969-D7FFF39E182A}"/>
                </a:ext>
              </a:extLst>
            </p:cNvPr>
            <p:cNvCxnSpPr>
              <a:cxnSpLocks/>
              <a:stCxn id="28" idx="2"/>
              <a:endCxn id="8" idx="0"/>
            </p:cNvCxnSpPr>
            <p:nvPr/>
          </p:nvCxnSpPr>
          <p:spPr>
            <a:xfrm>
              <a:off x="6396428" y="1793747"/>
              <a:ext cx="0" cy="74339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Freeform 29">
            <a:extLst>
              <a:ext uri="{FF2B5EF4-FFF2-40B4-BE49-F238E27FC236}">
                <a16:creationId xmlns:a16="http://schemas.microsoft.com/office/drawing/2014/main" id="{1C120653-0821-7041-A147-133E1734348A}"/>
              </a:ext>
            </a:extLst>
          </p:cNvPr>
          <p:cNvSpPr/>
          <p:nvPr/>
        </p:nvSpPr>
        <p:spPr>
          <a:xfrm>
            <a:off x="5987321" y="319417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7" name="矩形 1">
            <a:extLst>
              <a:ext uri="{FF2B5EF4-FFF2-40B4-BE49-F238E27FC236}">
                <a16:creationId xmlns:a16="http://schemas.microsoft.com/office/drawing/2014/main" id="{A17EBBB3-757B-AB49-8569-C04CAAA872A4}"/>
              </a:ext>
            </a:extLst>
          </p:cNvPr>
          <p:cNvSpPr/>
          <p:nvPr/>
        </p:nvSpPr>
        <p:spPr>
          <a:xfrm>
            <a:off x="1887529" y="1793747"/>
            <a:ext cx="2624576" cy="393798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9E55613-C8BE-A848-B38E-6FB44EDBB7F5}"/>
              </a:ext>
            </a:extLst>
          </p:cNvPr>
          <p:cNvGrpSpPr/>
          <p:nvPr/>
        </p:nvGrpSpPr>
        <p:grpSpPr>
          <a:xfrm>
            <a:off x="4180382" y="2098931"/>
            <a:ext cx="1371600" cy="736025"/>
            <a:chOff x="4180382" y="2098931"/>
            <a:chExt cx="1371600" cy="736025"/>
          </a:xfrm>
        </p:grpSpPr>
        <p:cxnSp>
          <p:nvCxnSpPr>
            <p:cNvPr id="13" name="Straight Arrow Connector 134">
              <a:extLst>
                <a:ext uri="{FF2B5EF4-FFF2-40B4-BE49-F238E27FC236}">
                  <a16:creationId xmlns:a16="http://schemas.microsoft.com/office/drawing/2014/main" id="{E0A4D96B-B9C3-6D41-90F6-1426FB35D285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2834956"/>
              <a:ext cx="13716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395865" y="2098931"/>
              <a:ext cx="940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2">
                      <a:lumMod val="75000"/>
                    </a:schemeClr>
                  </a:solidFill>
                </a:rPr>
                <a:t>Choose inputs</a:t>
              </a:r>
              <a:endParaRPr kumimoji="1" lang="zh-CN" alt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BCD7A0A-7229-BA44-AFEE-A25C50A6DEBB}"/>
              </a:ext>
            </a:extLst>
          </p:cNvPr>
          <p:cNvGrpSpPr/>
          <p:nvPr/>
        </p:nvGrpSpPr>
        <p:grpSpPr>
          <a:xfrm>
            <a:off x="3575385" y="3391579"/>
            <a:ext cx="2821043" cy="1868058"/>
            <a:chOff x="3575385" y="3391579"/>
            <a:chExt cx="2821043" cy="1868058"/>
          </a:xfrm>
        </p:grpSpPr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0FA42CBB-8484-0D40-8F92-0F156B5AE572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rot="5400000">
              <a:off x="4246913" y="2720051"/>
              <a:ext cx="1477988" cy="2821043"/>
            </a:xfrm>
            <a:prstGeom prst="bentConnector2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1">
              <a:extLst>
                <a:ext uri="{FF2B5EF4-FFF2-40B4-BE49-F238E27FC236}">
                  <a16:creationId xmlns:a16="http://schemas.microsoft.com/office/drawing/2014/main" id="{6B68DFF7-D998-F74E-94E5-563C2F63C82F}"/>
                </a:ext>
              </a:extLst>
            </p:cNvPr>
            <p:cNvSpPr txBox="1"/>
            <p:nvPr/>
          </p:nvSpPr>
          <p:spPr>
            <a:xfrm>
              <a:off x="4289057" y="4890305"/>
              <a:ext cx="2013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2">
                      <a:lumMod val="75000"/>
                    </a:schemeClr>
                  </a:solidFill>
                </a:rPr>
                <a:t>Choose DB values</a:t>
              </a:r>
              <a:endParaRPr kumimoji="1" lang="zh-CN" alt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579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9E55613-C8BE-A848-B38E-6FB44EDBB7F5}"/>
              </a:ext>
            </a:extLst>
          </p:cNvPr>
          <p:cNvGrpSpPr/>
          <p:nvPr/>
        </p:nvGrpSpPr>
        <p:grpSpPr>
          <a:xfrm>
            <a:off x="4180382" y="2098931"/>
            <a:ext cx="1371600" cy="736025"/>
            <a:chOff x="4180382" y="2098931"/>
            <a:chExt cx="1371600" cy="736025"/>
          </a:xfrm>
        </p:grpSpPr>
        <p:cxnSp>
          <p:nvCxnSpPr>
            <p:cNvPr id="13" name="Straight Arrow Connector 134">
              <a:extLst>
                <a:ext uri="{FF2B5EF4-FFF2-40B4-BE49-F238E27FC236}">
                  <a16:creationId xmlns:a16="http://schemas.microsoft.com/office/drawing/2014/main" id="{E0A4D96B-B9C3-6D41-90F6-1426FB35D285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2834956"/>
              <a:ext cx="13716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395865" y="2098931"/>
              <a:ext cx="940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2">
                      <a:lumMod val="75000"/>
                    </a:schemeClr>
                  </a:solidFill>
                </a:rPr>
                <a:t>Choose inputs</a:t>
              </a:r>
              <a:endParaRPr kumimoji="1" lang="zh-CN" alt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8F61E39-2E09-C54C-A3E7-ED04E187C5E2}"/>
              </a:ext>
            </a:extLst>
          </p:cNvPr>
          <p:cNvGrpSpPr/>
          <p:nvPr/>
        </p:nvGrpSpPr>
        <p:grpSpPr>
          <a:xfrm>
            <a:off x="4180382" y="3088273"/>
            <a:ext cx="1371600" cy="711563"/>
            <a:chOff x="4180382" y="3088273"/>
            <a:chExt cx="1371600" cy="711563"/>
          </a:xfrm>
        </p:grpSpPr>
        <p:cxnSp>
          <p:nvCxnSpPr>
            <p:cNvPr id="14" name="Straight Arrow Connector 135">
              <a:extLst>
                <a:ext uri="{FF2B5EF4-FFF2-40B4-BE49-F238E27FC236}">
                  <a16:creationId xmlns:a16="http://schemas.microsoft.com/office/drawing/2014/main" id="{9A6E5538-8A09-6149-A223-8305F971C60D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3088273"/>
              <a:ext cx="1371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文本框 1">
              <a:extLst>
                <a:ext uri="{FF2B5EF4-FFF2-40B4-BE49-F238E27FC236}">
                  <a16:creationId xmlns:a16="http://schemas.microsoft.com/office/drawing/2014/main" id="{D4D7C314-6D6D-9D4C-BDCE-9480E9B96B33}"/>
                </a:ext>
              </a:extLst>
            </p:cNvPr>
            <p:cNvSpPr txBox="1"/>
            <p:nvPr/>
          </p:nvSpPr>
          <p:spPr>
            <a:xfrm>
              <a:off x="4289059" y="3153505"/>
              <a:ext cx="11542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Observe outputs</a:t>
              </a:r>
              <a:endParaRPr kumimoji="1" lang="zh-CN" alt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BCD7A0A-7229-BA44-AFEE-A25C50A6DEBB}"/>
              </a:ext>
            </a:extLst>
          </p:cNvPr>
          <p:cNvGrpSpPr/>
          <p:nvPr/>
        </p:nvGrpSpPr>
        <p:grpSpPr>
          <a:xfrm>
            <a:off x="3575385" y="3391579"/>
            <a:ext cx="2821043" cy="1868058"/>
            <a:chOff x="3575385" y="3391579"/>
            <a:chExt cx="2821043" cy="1868058"/>
          </a:xfrm>
        </p:grpSpPr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0FA42CBB-8484-0D40-8F92-0F156B5AE572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rot="5400000">
              <a:off x="4246913" y="2720051"/>
              <a:ext cx="1477988" cy="2821043"/>
            </a:xfrm>
            <a:prstGeom prst="bentConnector2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1">
              <a:extLst>
                <a:ext uri="{FF2B5EF4-FFF2-40B4-BE49-F238E27FC236}">
                  <a16:creationId xmlns:a16="http://schemas.microsoft.com/office/drawing/2014/main" id="{6B68DFF7-D998-F74E-94E5-563C2F63C82F}"/>
                </a:ext>
              </a:extLst>
            </p:cNvPr>
            <p:cNvSpPr txBox="1"/>
            <p:nvPr/>
          </p:nvSpPr>
          <p:spPr>
            <a:xfrm>
              <a:off x="4289057" y="4890305"/>
              <a:ext cx="2013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2">
                      <a:lumMod val="75000"/>
                    </a:schemeClr>
                  </a:solidFill>
                </a:rPr>
                <a:t>Choose DB values</a:t>
              </a:r>
              <a:endParaRPr kumimoji="1" lang="zh-CN" alt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F3FB2E-2F45-8C4A-920A-F43D484B7BFE}"/>
              </a:ext>
            </a:extLst>
          </p:cNvPr>
          <p:cNvGrpSpPr/>
          <p:nvPr/>
        </p:nvGrpSpPr>
        <p:grpSpPr>
          <a:xfrm>
            <a:off x="3073158" y="3391579"/>
            <a:ext cx="3229486" cy="1151722"/>
            <a:chOff x="3073158" y="3391579"/>
            <a:chExt cx="3229486" cy="1151722"/>
          </a:xfrm>
        </p:grpSpPr>
        <p:cxnSp>
          <p:nvCxnSpPr>
            <p:cNvPr id="27" name="Elbow Connector 26">
              <a:extLst>
                <a:ext uri="{FF2B5EF4-FFF2-40B4-BE49-F238E27FC236}">
                  <a16:creationId xmlns:a16="http://schemas.microsoft.com/office/drawing/2014/main" id="{40A57282-19F1-844D-BC7D-3B55D23A7A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3158" y="3391579"/>
              <a:ext cx="2886323" cy="743074"/>
            </a:xfrm>
            <a:prstGeom prst="bentConnector3">
              <a:avLst>
                <a:gd name="adj1" fmla="val 99784"/>
              </a:avLst>
            </a:prstGeom>
            <a:ln w="38100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本框 1">
              <a:extLst>
                <a:ext uri="{FF2B5EF4-FFF2-40B4-BE49-F238E27FC236}">
                  <a16:creationId xmlns:a16="http://schemas.microsoft.com/office/drawing/2014/main" id="{4CFCA930-A04D-374A-821B-C444965F74B3}"/>
                </a:ext>
              </a:extLst>
            </p:cNvPr>
            <p:cNvSpPr txBox="1"/>
            <p:nvPr/>
          </p:nvSpPr>
          <p:spPr>
            <a:xfrm>
              <a:off x="4289057" y="4173969"/>
              <a:ext cx="2013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/>
                <a:t>Observe DB traffic</a:t>
              </a:r>
              <a:endParaRPr kumimoji="1" lang="zh-CN" altLang="en-US" dirty="0"/>
            </a:p>
          </p:txBody>
        </p:sp>
      </p:grpSp>
      <p:sp>
        <p:nvSpPr>
          <p:cNvPr id="19" name="Title 18">
            <a:extLst>
              <a:ext uri="{FF2B5EF4-FFF2-40B4-BE49-F238E27FC236}">
                <a16:creationId xmlns:a16="http://schemas.microsoft.com/office/drawing/2014/main" id="{5C3D54D3-A290-1F45-BB53-BCEEF7AB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754BB5-55F1-9142-8CBE-637C9B54BB00}"/>
              </a:ext>
            </a:extLst>
          </p:cNvPr>
          <p:cNvGrpSpPr/>
          <p:nvPr/>
        </p:nvGrpSpPr>
        <p:grpSpPr>
          <a:xfrm>
            <a:off x="5119401" y="1147416"/>
            <a:ext cx="2554054" cy="1389723"/>
            <a:chOff x="5119401" y="1147416"/>
            <a:chExt cx="2554054" cy="1389723"/>
          </a:xfrm>
        </p:grpSpPr>
        <p:sp>
          <p:nvSpPr>
            <p:cNvPr id="28" name="文本框 1">
              <a:extLst>
                <a:ext uri="{FF2B5EF4-FFF2-40B4-BE49-F238E27FC236}">
                  <a16:creationId xmlns:a16="http://schemas.microsoft.com/office/drawing/2014/main" id="{D2C8286E-D892-E941-815A-ED5B0FF3A8F7}"/>
                </a:ext>
              </a:extLst>
            </p:cNvPr>
            <p:cNvSpPr txBox="1"/>
            <p:nvPr/>
          </p:nvSpPr>
          <p:spPr>
            <a:xfrm>
              <a:off x="5119401" y="1147416"/>
              <a:ext cx="25540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Input</a:t>
              </a:r>
              <a:r>
                <a:rPr lang="zh-CN" altLang="en-US" dirty="0"/>
                <a:t> </a:t>
              </a:r>
              <a:r>
                <a:rPr lang="en-US" altLang="zh-CN" dirty="0"/>
                <a:t>parameter</a:t>
              </a:r>
              <a:r>
                <a:rPr lang="zh-CN" altLang="en-US" dirty="0"/>
                <a:t> </a:t>
              </a:r>
              <a:r>
                <a:rPr lang="en-US" altLang="zh-CN" dirty="0"/>
                <a:t>format</a:t>
              </a:r>
            </a:p>
            <a:p>
              <a:pPr algn="ctr"/>
              <a:r>
                <a:rPr lang="en-US" altLang="zh-CN" dirty="0"/>
                <a:t>Database</a:t>
              </a:r>
              <a:r>
                <a:rPr lang="zh-CN" altLang="en-US" dirty="0"/>
                <a:t> </a:t>
              </a:r>
              <a:r>
                <a:rPr lang="en-US" altLang="zh-CN" dirty="0"/>
                <a:t>schema</a:t>
              </a:r>
              <a:endParaRPr lang="zh-CN" altLang="en-US" dirty="0"/>
            </a:p>
          </p:txBody>
        </p:sp>
        <p:cxnSp>
          <p:nvCxnSpPr>
            <p:cNvPr id="29" name="Straight Arrow Connector 135">
              <a:extLst>
                <a:ext uri="{FF2B5EF4-FFF2-40B4-BE49-F238E27FC236}">
                  <a16:creationId xmlns:a16="http://schemas.microsoft.com/office/drawing/2014/main" id="{BDDB8734-A287-E146-9969-D7FFF39E182A}"/>
                </a:ext>
              </a:extLst>
            </p:cNvPr>
            <p:cNvCxnSpPr>
              <a:cxnSpLocks/>
              <a:stCxn id="28" idx="2"/>
              <a:endCxn id="8" idx="0"/>
            </p:cNvCxnSpPr>
            <p:nvPr/>
          </p:nvCxnSpPr>
          <p:spPr>
            <a:xfrm>
              <a:off x="6396428" y="1793747"/>
              <a:ext cx="0" cy="74339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Freeform 29">
            <a:extLst>
              <a:ext uri="{FF2B5EF4-FFF2-40B4-BE49-F238E27FC236}">
                <a16:creationId xmlns:a16="http://schemas.microsoft.com/office/drawing/2014/main" id="{1C120653-0821-7041-A147-133E1734348A}"/>
              </a:ext>
            </a:extLst>
          </p:cNvPr>
          <p:cNvSpPr/>
          <p:nvPr/>
        </p:nvSpPr>
        <p:spPr>
          <a:xfrm>
            <a:off x="5987321" y="319417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组合 13">
            <a:extLst>
              <a:ext uri="{FF2B5EF4-FFF2-40B4-BE49-F238E27FC236}">
                <a16:creationId xmlns:a16="http://schemas.microsoft.com/office/drawing/2014/main" id="{C175DD26-59BA-3247-8F45-CA54848755A3}"/>
              </a:ext>
            </a:extLst>
          </p:cNvPr>
          <p:cNvGrpSpPr/>
          <p:nvPr/>
        </p:nvGrpSpPr>
        <p:grpSpPr>
          <a:xfrm>
            <a:off x="3073158" y="3733822"/>
            <a:ext cx="253317" cy="712946"/>
            <a:chOff x="3553681" y="3733822"/>
            <a:chExt cx="253317" cy="712946"/>
          </a:xfrm>
        </p:grpSpPr>
        <p:cxnSp>
          <p:nvCxnSpPr>
            <p:cNvPr id="36" name="Straight Arrow Connector 134">
              <a:extLst>
                <a:ext uri="{FF2B5EF4-FFF2-40B4-BE49-F238E27FC236}">
                  <a16:creationId xmlns:a16="http://schemas.microsoft.com/office/drawing/2014/main" id="{2B1E2E60-9A2B-2340-BC9C-A908A0242915}"/>
                </a:ext>
              </a:extLst>
            </p:cNvPr>
            <p:cNvCxnSpPr>
              <a:cxnSpLocks/>
            </p:cNvCxnSpPr>
            <p:nvPr/>
          </p:nvCxnSpPr>
          <p:spPr>
            <a:xfrm>
              <a:off x="3806998" y="3733822"/>
              <a:ext cx="0" cy="71294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135">
              <a:extLst>
                <a:ext uri="{FF2B5EF4-FFF2-40B4-BE49-F238E27FC236}">
                  <a16:creationId xmlns:a16="http://schemas.microsoft.com/office/drawing/2014/main" id="{069026D8-2369-2F4F-AC52-4A54478CF95B}"/>
                </a:ext>
              </a:extLst>
            </p:cNvPr>
            <p:cNvCxnSpPr>
              <a:cxnSpLocks/>
            </p:cNvCxnSpPr>
            <p:nvPr/>
          </p:nvCxnSpPr>
          <p:spPr>
            <a:xfrm>
              <a:off x="3553681" y="3733822"/>
              <a:ext cx="0" cy="71294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31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3D6DF-0DC3-CD4F-8CED-64A2A2AE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5859"/>
            <a:ext cx="10515600" cy="1691103"/>
          </a:xfrm>
        </p:spPr>
        <p:txBody>
          <a:bodyPr/>
          <a:lstStyle/>
          <a:p>
            <a:r>
              <a:rPr lang="en-US" dirty="0"/>
              <a:t>I/O examples often underspecify the program behavior</a:t>
            </a:r>
          </a:p>
          <a:p>
            <a:r>
              <a:rPr lang="en-US" dirty="0"/>
              <a:t>I/O examples not necessarily easier to write than the program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C0C754-E227-E842-AAE7-3BE02F1DDAF0}"/>
              </a:ext>
            </a:extLst>
          </p:cNvPr>
          <p:cNvSpPr/>
          <p:nvPr/>
        </p:nvSpPr>
        <p:spPr>
          <a:xfrm>
            <a:off x="1090535" y="1870076"/>
            <a:ext cx="3089847" cy="21885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Input/output examples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Synthesizer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852F23CA-BD95-BD47-908E-B0EEC9DB19BA}"/>
              </a:ext>
            </a:extLst>
          </p:cNvPr>
          <p:cNvSpPr/>
          <p:nvPr/>
        </p:nvSpPr>
        <p:spPr>
          <a:xfrm>
            <a:off x="8610600" y="2537139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Synthesized program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932607-2CB2-224E-A380-95DE7A31CE1D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240874" y="2964359"/>
            <a:ext cx="1369726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87CB65-8247-F945-A813-15665CDF97E8}"/>
              </a:ext>
            </a:extLst>
          </p:cNvPr>
          <p:cNvCxnSpPr>
            <a:cxnSpLocks/>
            <a:stCxn id="7" idx="6"/>
            <a:endCxn id="8" idx="1"/>
          </p:cNvCxnSpPr>
          <p:nvPr/>
        </p:nvCxnSpPr>
        <p:spPr>
          <a:xfrm>
            <a:off x="4180382" y="2964358"/>
            <a:ext cx="13716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" name="Folded Corner 11">
            <a:extLst>
              <a:ext uri="{FF2B5EF4-FFF2-40B4-BE49-F238E27FC236}">
                <a16:creationId xmlns:a16="http://schemas.microsoft.com/office/drawing/2014/main" id="{02745B55-B5C3-7942-8A2D-5887B7ED4AB7}"/>
              </a:ext>
            </a:extLst>
          </p:cNvPr>
          <p:cNvSpPr/>
          <p:nvPr/>
        </p:nvSpPr>
        <p:spPr>
          <a:xfrm>
            <a:off x="8610600" y="3479932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Synthesized program</a:t>
            </a:r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61400FFE-E51B-AD48-8A61-554DADE2134F}"/>
              </a:ext>
            </a:extLst>
          </p:cNvPr>
          <p:cNvSpPr/>
          <p:nvPr/>
        </p:nvSpPr>
        <p:spPr>
          <a:xfrm>
            <a:off x="8610600" y="1591666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Synthesized program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FCE418-FB0D-7E43-82CA-B10836F2952D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 flipV="1">
            <a:off x="7240874" y="2018886"/>
            <a:ext cx="1369726" cy="945473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FB7B07E-3B14-E240-B94D-A5C9DE90970F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>
            <a:off x="7240874" y="2964359"/>
            <a:ext cx="1369726" cy="942793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4D2F4D5-C6C1-EA45-BE43-AA4EB1193EBA}"/>
              </a:ext>
            </a:extLst>
          </p:cNvPr>
          <p:cNvGrpSpPr/>
          <p:nvPr/>
        </p:nvGrpSpPr>
        <p:grpSpPr>
          <a:xfrm>
            <a:off x="7861888" y="2076773"/>
            <a:ext cx="292068" cy="1403159"/>
            <a:chOff x="7861888" y="2076773"/>
            <a:chExt cx="292068" cy="140315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1CFDD5-4399-DA4F-9146-5ECD9AB6853D}"/>
                </a:ext>
              </a:extLst>
            </p:cNvPr>
            <p:cNvSpPr txBox="1"/>
            <p:nvPr/>
          </p:nvSpPr>
          <p:spPr>
            <a:xfrm>
              <a:off x="7861888" y="2076773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?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2FD9569-701D-834F-8F75-E0D3689FA553}"/>
                </a:ext>
              </a:extLst>
            </p:cNvPr>
            <p:cNvSpPr txBox="1"/>
            <p:nvPr/>
          </p:nvSpPr>
          <p:spPr>
            <a:xfrm>
              <a:off x="7861888" y="2593686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?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DB2E3AD-FE27-D04A-8CD0-E5E7340C6224}"/>
                </a:ext>
              </a:extLst>
            </p:cNvPr>
            <p:cNvSpPr txBox="1"/>
            <p:nvPr/>
          </p:nvSpPr>
          <p:spPr>
            <a:xfrm>
              <a:off x="7861888" y="311060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?</a:t>
              </a:r>
            </a:p>
          </p:txBody>
        </p:sp>
      </p:grpSp>
      <p:sp>
        <p:nvSpPr>
          <p:cNvPr id="20" name="Title 19">
            <a:extLst>
              <a:ext uri="{FF2B5EF4-FFF2-40B4-BE49-F238E27FC236}">
                <a16:creationId xmlns:a16="http://schemas.microsoft.com/office/drawing/2014/main" id="{BEF706C3-5DCF-914D-9933-89B0C4CC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</a:t>
            </a:r>
            <a:r>
              <a:rPr lang="en-US" altLang="zh-CN" dirty="0"/>
              <a:t>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9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9E55613-C8BE-A848-B38E-6FB44EDBB7F5}"/>
              </a:ext>
            </a:extLst>
          </p:cNvPr>
          <p:cNvGrpSpPr/>
          <p:nvPr/>
        </p:nvGrpSpPr>
        <p:grpSpPr>
          <a:xfrm>
            <a:off x="4180382" y="2098931"/>
            <a:ext cx="1371600" cy="736025"/>
            <a:chOff x="4180382" y="2098931"/>
            <a:chExt cx="1371600" cy="736025"/>
          </a:xfrm>
        </p:grpSpPr>
        <p:cxnSp>
          <p:nvCxnSpPr>
            <p:cNvPr id="13" name="Straight Arrow Connector 134">
              <a:extLst>
                <a:ext uri="{FF2B5EF4-FFF2-40B4-BE49-F238E27FC236}">
                  <a16:creationId xmlns:a16="http://schemas.microsoft.com/office/drawing/2014/main" id="{E0A4D96B-B9C3-6D41-90F6-1426FB35D285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2834956"/>
              <a:ext cx="13716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395865" y="2098931"/>
              <a:ext cx="940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2">
                      <a:lumMod val="75000"/>
                    </a:schemeClr>
                  </a:solidFill>
                </a:rPr>
                <a:t>Choose inputs</a:t>
              </a:r>
              <a:endParaRPr kumimoji="1" lang="zh-CN" alt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555564-B8F5-224C-9FD4-76E5C62279EA}"/>
              </a:ext>
            </a:extLst>
          </p:cNvPr>
          <p:cNvGrpSpPr/>
          <p:nvPr/>
        </p:nvGrpSpPr>
        <p:grpSpPr>
          <a:xfrm>
            <a:off x="7240874" y="2537139"/>
            <a:ext cx="2741326" cy="854439"/>
            <a:chOff x="7240874" y="2537139"/>
            <a:chExt cx="2741326" cy="854439"/>
          </a:xfrm>
        </p:grpSpPr>
        <p:sp>
          <p:nvSpPr>
            <p:cNvPr id="9" name="Folded Corner 8">
              <a:extLst>
                <a:ext uri="{FF2B5EF4-FFF2-40B4-BE49-F238E27FC236}">
                  <a16:creationId xmlns:a16="http://schemas.microsoft.com/office/drawing/2014/main" id="{852F23CA-BD95-BD47-908E-B0EEC9DB19BA}"/>
                </a:ext>
              </a:extLst>
            </p:cNvPr>
            <p:cNvSpPr/>
            <p:nvPr/>
          </p:nvSpPr>
          <p:spPr>
            <a:xfrm>
              <a:off x="8610600" y="2537139"/>
              <a:ext cx="1371600" cy="854439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Regenerated program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4932607-2CB2-224E-A380-95DE7A31CE1D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>
              <a:off x="7240874" y="2964359"/>
              <a:ext cx="1369726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BCD7A0A-7229-BA44-AFEE-A25C50A6DEBB}"/>
              </a:ext>
            </a:extLst>
          </p:cNvPr>
          <p:cNvGrpSpPr/>
          <p:nvPr/>
        </p:nvGrpSpPr>
        <p:grpSpPr>
          <a:xfrm>
            <a:off x="3575385" y="3391579"/>
            <a:ext cx="2821043" cy="1868058"/>
            <a:chOff x="3575385" y="3391579"/>
            <a:chExt cx="2821043" cy="1868058"/>
          </a:xfrm>
        </p:grpSpPr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0FA42CBB-8484-0D40-8F92-0F156B5AE572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rot="5400000">
              <a:off x="4246913" y="2720051"/>
              <a:ext cx="1477988" cy="2821043"/>
            </a:xfrm>
            <a:prstGeom prst="bentConnector2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1">
              <a:extLst>
                <a:ext uri="{FF2B5EF4-FFF2-40B4-BE49-F238E27FC236}">
                  <a16:creationId xmlns:a16="http://schemas.microsoft.com/office/drawing/2014/main" id="{6B68DFF7-D998-F74E-94E5-563C2F63C82F}"/>
                </a:ext>
              </a:extLst>
            </p:cNvPr>
            <p:cNvSpPr txBox="1"/>
            <p:nvPr/>
          </p:nvSpPr>
          <p:spPr>
            <a:xfrm>
              <a:off x="4289057" y="4890305"/>
              <a:ext cx="2013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accent2">
                      <a:lumMod val="75000"/>
                    </a:schemeClr>
                  </a:solidFill>
                </a:rPr>
                <a:t>Choose DB values</a:t>
              </a:r>
              <a:endParaRPr kumimoji="1" lang="zh-CN" alt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9" name="Title 18">
            <a:extLst>
              <a:ext uri="{FF2B5EF4-FFF2-40B4-BE49-F238E27FC236}">
                <a16:creationId xmlns:a16="http://schemas.microsoft.com/office/drawing/2014/main" id="{5C3D54D3-A290-1F45-BB53-BCEEF7AB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文本框 1">
            <a:extLst>
              <a:ext uri="{FF2B5EF4-FFF2-40B4-BE49-F238E27FC236}">
                <a16:creationId xmlns:a16="http://schemas.microsoft.com/office/drawing/2014/main" id="{D2C8286E-D892-E941-815A-ED5B0FF3A8F7}"/>
              </a:ext>
            </a:extLst>
          </p:cNvPr>
          <p:cNvSpPr txBox="1"/>
          <p:nvPr/>
        </p:nvSpPr>
        <p:spPr>
          <a:xfrm>
            <a:off x="5119401" y="1147416"/>
            <a:ext cx="255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Input</a:t>
            </a:r>
            <a:r>
              <a:rPr lang="zh-CN" altLang="en-US" dirty="0"/>
              <a:t> </a:t>
            </a:r>
            <a:r>
              <a:rPr lang="en-US" altLang="zh-CN" dirty="0"/>
              <a:t>parameter</a:t>
            </a:r>
            <a:r>
              <a:rPr lang="zh-CN" altLang="en-US" dirty="0"/>
              <a:t> </a:t>
            </a:r>
            <a:r>
              <a:rPr lang="en-US" altLang="zh-CN" dirty="0"/>
              <a:t>format</a:t>
            </a:r>
          </a:p>
          <a:p>
            <a:pPr algn="ctr"/>
            <a:r>
              <a:rPr lang="en-US" altLang="zh-CN" dirty="0"/>
              <a:t>Database</a:t>
            </a:r>
            <a:r>
              <a:rPr lang="zh-CN" altLang="en-US" dirty="0"/>
              <a:t> </a:t>
            </a:r>
            <a:r>
              <a:rPr lang="en-US" altLang="zh-CN" dirty="0"/>
              <a:t>schema</a:t>
            </a:r>
            <a:endParaRPr lang="zh-CN" altLang="en-US" dirty="0"/>
          </a:p>
        </p:txBody>
      </p:sp>
      <p:cxnSp>
        <p:nvCxnSpPr>
          <p:cNvPr id="29" name="Straight Arrow Connector 135">
            <a:extLst>
              <a:ext uri="{FF2B5EF4-FFF2-40B4-BE49-F238E27FC236}">
                <a16:creationId xmlns:a16="http://schemas.microsoft.com/office/drawing/2014/main" id="{BDDB8734-A287-E146-9969-D7FFF39E182A}"/>
              </a:ext>
            </a:extLst>
          </p:cNvPr>
          <p:cNvCxnSpPr>
            <a:cxnSpLocks/>
            <a:stCxn id="28" idx="2"/>
            <a:endCxn id="8" idx="0"/>
          </p:cNvCxnSpPr>
          <p:nvPr/>
        </p:nvCxnSpPr>
        <p:spPr>
          <a:xfrm>
            <a:off x="6396428" y="1793747"/>
            <a:ext cx="0" cy="743392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reeform 29">
            <a:extLst>
              <a:ext uri="{FF2B5EF4-FFF2-40B4-BE49-F238E27FC236}">
                <a16:creationId xmlns:a16="http://schemas.microsoft.com/office/drawing/2014/main" id="{1C120653-0821-7041-A147-133E1734348A}"/>
              </a:ext>
            </a:extLst>
          </p:cNvPr>
          <p:cNvSpPr/>
          <p:nvPr/>
        </p:nvSpPr>
        <p:spPr>
          <a:xfrm>
            <a:off x="5987321" y="319417"/>
            <a:ext cx="818214" cy="708489"/>
          </a:xfrm>
          <a:custGeom>
            <a:avLst/>
            <a:gdLst>
              <a:gd name="connsiteX0" fmla="*/ 311619 w 1250576"/>
              <a:gd name="connsiteY0" fmla="*/ 587439 h 1082871"/>
              <a:gd name="connsiteX1" fmla="*/ 336354 w 1250576"/>
              <a:gd name="connsiteY1" fmla="*/ 633277 h 1082871"/>
              <a:gd name="connsiteX2" fmla="*/ 625288 w 1250576"/>
              <a:gd name="connsiteY2" fmla="*/ 787800 h 1082871"/>
              <a:gd name="connsiteX3" fmla="*/ 914223 w 1250576"/>
              <a:gd name="connsiteY3" fmla="*/ 633277 h 1082871"/>
              <a:gd name="connsiteX4" fmla="*/ 938958 w 1250576"/>
              <a:gd name="connsiteY4" fmla="*/ 587439 h 1082871"/>
              <a:gd name="connsiteX5" fmla="*/ 974892 w 1250576"/>
              <a:gd name="connsiteY5" fmla="*/ 599324 h 1082871"/>
              <a:gd name="connsiteX6" fmla="*/ 1250576 w 1250576"/>
              <a:gd name="connsiteY6" fmla="*/ 915255 h 1082871"/>
              <a:gd name="connsiteX7" fmla="*/ 1237873 w 1250576"/>
              <a:gd name="connsiteY7" fmla="*/ 992040 h 1082871"/>
              <a:gd name="connsiteX8" fmla="*/ 1232593 w 1250576"/>
              <a:gd name="connsiteY8" fmla="*/ 1002402 h 1082871"/>
              <a:gd name="connsiteX9" fmla="*/ 1211339 w 1250576"/>
              <a:gd name="connsiteY9" fmla="*/ 1008763 h 1082871"/>
              <a:gd name="connsiteX10" fmla="*/ 620514 w 1250576"/>
              <a:gd name="connsiteY10" fmla="*/ 1082871 h 1082871"/>
              <a:gd name="connsiteX11" fmla="*/ 29689 w 1250576"/>
              <a:gd name="connsiteY11" fmla="*/ 1008763 h 1082871"/>
              <a:gd name="connsiteX12" fmla="*/ 19700 w 1250576"/>
              <a:gd name="connsiteY12" fmla="*/ 1005773 h 1082871"/>
              <a:gd name="connsiteX13" fmla="*/ 12704 w 1250576"/>
              <a:gd name="connsiteY13" fmla="*/ 992040 h 1082871"/>
              <a:gd name="connsiteX14" fmla="*/ 0 w 1250576"/>
              <a:gd name="connsiteY14" fmla="*/ 915255 h 1082871"/>
              <a:gd name="connsiteX15" fmla="*/ 275683 w 1250576"/>
              <a:gd name="connsiteY15" fmla="*/ 599324 h 1082871"/>
              <a:gd name="connsiteX16" fmla="*/ 625288 w 1250576"/>
              <a:gd name="connsiteY16" fmla="*/ 0 h 1082871"/>
              <a:gd name="connsiteX17" fmla="*/ 922468 w 1250576"/>
              <a:gd name="connsiteY17" fmla="*/ 290517 h 1082871"/>
              <a:gd name="connsiteX18" fmla="*/ 919429 w 1250576"/>
              <a:gd name="connsiteY18" fmla="*/ 319991 h 1082871"/>
              <a:gd name="connsiteX19" fmla="*/ 922468 w 1250576"/>
              <a:gd name="connsiteY19" fmla="*/ 356120 h 1082871"/>
              <a:gd name="connsiteX20" fmla="*/ 625288 w 1250576"/>
              <a:gd name="connsiteY20" fmla="*/ 712240 h 1082871"/>
              <a:gd name="connsiteX21" fmla="*/ 328108 w 1250576"/>
              <a:gd name="connsiteY21" fmla="*/ 356120 h 1082871"/>
              <a:gd name="connsiteX22" fmla="*/ 331148 w 1250576"/>
              <a:gd name="connsiteY22" fmla="*/ 319991 h 1082871"/>
              <a:gd name="connsiteX23" fmla="*/ 328108 w 1250576"/>
              <a:gd name="connsiteY23" fmla="*/ 290517 h 1082871"/>
              <a:gd name="connsiteX24" fmla="*/ 625288 w 1250576"/>
              <a:gd name="connsiteY24" fmla="*/ 0 h 108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0576" h="1082871">
                <a:moveTo>
                  <a:pt x="311619" y="587439"/>
                </a:moveTo>
                <a:lnTo>
                  <a:pt x="336354" y="633277"/>
                </a:lnTo>
                <a:cubicBezTo>
                  <a:pt x="398972" y="726505"/>
                  <a:pt x="505014" y="787800"/>
                  <a:pt x="625288" y="787800"/>
                </a:cubicBezTo>
                <a:cubicBezTo>
                  <a:pt x="745563" y="787800"/>
                  <a:pt x="851605" y="726505"/>
                  <a:pt x="914223" y="633277"/>
                </a:cubicBezTo>
                <a:lnTo>
                  <a:pt x="938958" y="587439"/>
                </a:lnTo>
                <a:lnTo>
                  <a:pt x="974892" y="599324"/>
                </a:lnTo>
                <a:cubicBezTo>
                  <a:pt x="1141221" y="667793"/>
                  <a:pt x="1250576" y="783743"/>
                  <a:pt x="1250576" y="915255"/>
                </a:cubicBezTo>
                <a:cubicBezTo>
                  <a:pt x="1250576" y="941558"/>
                  <a:pt x="1246202" y="967238"/>
                  <a:pt x="1237873" y="992040"/>
                </a:cubicBezTo>
                <a:lnTo>
                  <a:pt x="1232593" y="1002402"/>
                </a:lnTo>
                <a:lnTo>
                  <a:pt x="1211339" y="1008763"/>
                </a:lnTo>
                <a:cubicBezTo>
                  <a:pt x="1029744" y="1056483"/>
                  <a:pt x="830089" y="1082871"/>
                  <a:pt x="620514" y="1082871"/>
                </a:cubicBezTo>
                <a:cubicBezTo>
                  <a:pt x="410940" y="1082871"/>
                  <a:pt x="211285" y="1056483"/>
                  <a:pt x="29689" y="1008763"/>
                </a:cubicBezTo>
                <a:lnTo>
                  <a:pt x="19700" y="1005773"/>
                </a:lnTo>
                <a:lnTo>
                  <a:pt x="12704" y="992040"/>
                </a:lnTo>
                <a:cubicBezTo>
                  <a:pt x="4374" y="967238"/>
                  <a:pt x="0" y="941558"/>
                  <a:pt x="0" y="915255"/>
                </a:cubicBezTo>
                <a:cubicBezTo>
                  <a:pt x="0" y="783743"/>
                  <a:pt x="109356" y="667793"/>
                  <a:pt x="275683" y="599324"/>
                </a:cubicBezTo>
                <a:close/>
                <a:moveTo>
                  <a:pt x="625288" y="0"/>
                </a:moveTo>
                <a:cubicBezTo>
                  <a:pt x="789416" y="0"/>
                  <a:pt x="922468" y="130069"/>
                  <a:pt x="922468" y="290517"/>
                </a:cubicBezTo>
                <a:lnTo>
                  <a:pt x="919429" y="319991"/>
                </a:lnTo>
                <a:lnTo>
                  <a:pt x="922468" y="356120"/>
                </a:lnTo>
                <a:cubicBezTo>
                  <a:pt x="922468" y="552800"/>
                  <a:pt x="789416" y="712240"/>
                  <a:pt x="625288" y="712240"/>
                </a:cubicBezTo>
                <a:cubicBezTo>
                  <a:pt x="461160" y="712240"/>
                  <a:pt x="328108" y="552800"/>
                  <a:pt x="328108" y="356120"/>
                </a:cubicBezTo>
                <a:lnTo>
                  <a:pt x="331148" y="319991"/>
                </a:lnTo>
                <a:lnTo>
                  <a:pt x="328108" y="290517"/>
                </a:lnTo>
                <a:cubicBezTo>
                  <a:pt x="328108" y="130069"/>
                  <a:pt x="461160" y="0"/>
                  <a:pt x="625288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8A742B-68B1-9B4B-9358-C7A0565FE8BD}"/>
              </a:ext>
            </a:extLst>
          </p:cNvPr>
          <p:cNvGrpSpPr/>
          <p:nvPr/>
        </p:nvGrpSpPr>
        <p:grpSpPr>
          <a:xfrm>
            <a:off x="3073158" y="3088273"/>
            <a:ext cx="3229486" cy="1455028"/>
            <a:chOff x="3073158" y="3088273"/>
            <a:chExt cx="3229486" cy="145502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8F61E39-2E09-C54C-A3E7-ED04E187C5E2}"/>
                </a:ext>
              </a:extLst>
            </p:cNvPr>
            <p:cNvGrpSpPr/>
            <p:nvPr/>
          </p:nvGrpSpPr>
          <p:grpSpPr>
            <a:xfrm>
              <a:off x="4180382" y="3088273"/>
              <a:ext cx="1371600" cy="711563"/>
              <a:chOff x="4180382" y="3088273"/>
              <a:chExt cx="1371600" cy="711563"/>
            </a:xfrm>
          </p:grpSpPr>
          <p:cxnSp>
            <p:nvCxnSpPr>
              <p:cNvPr id="14" name="Straight Arrow Connector 135">
                <a:extLst>
                  <a:ext uri="{FF2B5EF4-FFF2-40B4-BE49-F238E27FC236}">
                    <a16:creationId xmlns:a16="http://schemas.microsoft.com/office/drawing/2014/main" id="{9A6E5538-8A09-6149-A223-8305F971C6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80382" y="3088273"/>
                <a:ext cx="13716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文本框 1">
                <a:extLst>
                  <a:ext uri="{FF2B5EF4-FFF2-40B4-BE49-F238E27FC236}">
                    <a16:creationId xmlns:a16="http://schemas.microsoft.com/office/drawing/2014/main" id="{D4D7C314-6D6D-9D4C-BDCE-9480E9B96B33}"/>
                  </a:ext>
                </a:extLst>
              </p:cNvPr>
              <p:cNvSpPr txBox="1"/>
              <p:nvPr/>
            </p:nvSpPr>
            <p:spPr>
              <a:xfrm>
                <a:off x="4289059" y="3153505"/>
                <a:ext cx="11542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dirty="0"/>
                  <a:t>Observe outputs</a:t>
                </a:r>
                <a:endParaRPr kumimoji="1" lang="zh-CN" alt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2F3FB2E-2F45-8C4A-920A-F43D484B7BFE}"/>
                </a:ext>
              </a:extLst>
            </p:cNvPr>
            <p:cNvGrpSpPr/>
            <p:nvPr/>
          </p:nvGrpSpPr>
          <p:grpSpPr>
            <a:xfrm>
              <a:off x="3073158" y="3391579"/>
              <a:ext cx="3229486" cy="1151722"/>
              <a:chOff x="3073158" y="3391579"/>
              <a:chExt cx="3229486" cy="1151722"/>
            </a:xfrm>
          </p:grpSpPr>
          <p:cxnSp>
            <p:nvCxnSpPr>
              <p:cNvPr id="27" name="Elbow Connector 26">
                <a:extLst>
                  <a:ext uri="{FF2B5EF4-FFF2-40B4-BE49-F238E27FC236}">
                    <a16:creationId xmlns:a16="http://schemas.microsoft.com/office/drawing/2014/main" id="{40A57282-19F1-844D-BC7D-3B55D23A7A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3158" y="3391579"/>
                <a:ext cx="2886323" cy="743074"/>
              </a:xfrm>
              <a:prstGeom prst="bentConnector3">
                <a:avLst>
                  <a:gd name="adj1" fmla="val 99784"/>
                </a:avLst>
              </a:prstGeom>
              <a:ln w="38100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文本框 1">
                <a:extLst>
                  <a:ext uri="{FF2B5EF4-FFF2-40B4-BE49-F238E27FC236}">
                    <a16:creationId xmlns:a16="http://schemas.microsoft.com/office/drawing/2014/main" id="{4CFCA930-A04D-374A-821B-C444965F74B3}"/>
                  </a:ext>
                </a:extLst>
              </p:cNvPr>
              <p:cNvSpPr txBox="1"/>
              <p:nvPr/>
            </p:nvSpPr>
            <p:spPr>
              <a:xfrm>
                <a:off x="4289057" y="4173969"/>
                <a:ext cx="2013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dirty="0"/>
                  <a:t>Observe DB traffic</a:t>
                </a:r>
                <a:endParaRPr kumimoji="1" lang="zh-CN" altLang="en-US" dirty="0"/>
              </a:p>
            </p:txBody>
          </p:sp>
        </p:grpSp>
        <p:grpSp>
          <p:nvGrpSpPr>
            <p:cNvPr id="33" name="组合 13">
              <a:extLst>
                <a:ext uri="{FF2B5EF4-FFF2-40B4-BE49-F238E27FC236}">
                  <a16:creationId xmlns:a16="http://schemas.microsoft.com/office/drawing/2014/main" id="{C175DD26-59BA-3247-8F45-CA54848755A3}"/>
                </a:ext>
              </a:extLst>
            </p:cNvPr>
            <p:cNvGrpSpPr/>
            <p:nvPr/>
          </p:nvGrpSpPr>
          <p:grpSpPr>
            <a:xfrm>
              <a:off x="3073158" y="3733822"/>
              <a:ext cx="253317" cy="712946"/>
              <a:chOff x="3553681" y="3733822"/>
              <a:chExt cx="253317" cy="712946"/>
            </a:xfrm>
          </p:grpSpPr>
          <p:cxnSp>
            <p:nvCxnSpPr>
              <p:cNvPr id="36" name="Straight Arrow Connector 134">
                <a:extLst>
                  <a:ext uri="{FF2B5EF4-FFF2-40B4-BE49-F238E27FC236}">
                    <a16:creationId xmlns:a16="http://schemas.microsoft.com/office/drawing/2014/main" id="{2B1E2E60-9A2B-2340-BC9C-A908A02429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6998" y="3733822"/>
                <a:ext cx="0" cy="71294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135">
                <a:extLst>
                  <a:ext uri="{FF2B5EF4-FFF2-40B4-BE49-F238E27FC236}">
                    <a16:creationId xmlns:a16="http://schemas.microsoft.com/office/drawing/2014/main" id="{069026D8-2369-2F4F-AC52-4A54478CF9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3681" y="3733822"/>
                <a:ext cx="0" cy="71294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545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DF785-D182-CF48-9368-0D5DBE0C8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</a:t>
            </a:r>
            <a:r>
              <a:rPr lang="en-US" altLang="zh-CN" dirty="0"/>
              <a:t>easible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A38BD-1431-B241-BBB8-5148EE3CA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if x == 23076821 then A</a:t>
            </a:r>
          </a:p>
          <a:p>
            <a:pPr marL="0" indent="0">
              <a:buNone/>
            </a:pP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else B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62AB-A37C-D14D-B13E-D37FC80A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8489-E157-6040-8637-11C7B98A2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B95E0-010D-DD44-BF60-C74AF040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82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33D1-FDBA-3E4B-8A78-E4909F11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</a:t>
            </a:r>
            <a:r>
              <a:rPr lang="en-US" altLang="zh-CN" dirty="0"/>
              <a:t>generate</a:t>
            </a:r>
            <a:r>
              <a:rPr lang="zh-CN" altLang="en-US" dirty="0"/>
              <a:t> </a:t>
            </a:r>
            <a:r>
              <a:rPr lang="en-US" altLang="zh-CN" dirty="0"/>
              <a:t>solution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2CF96-F9A2-674C-8CB4-AE5914FF3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if x == i1 then o1</a:t>
            </a:r>
          </a:p>
          <a:p>
            <a:pPr marL="0" indent="0">
              <a:buNone/>
            </a:pP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else if x == i2 then o2</a:t>
            </a:r>
          </a:p>
          <a:p>
            <a:pPr marL="0" indent="0">
              <a:buNone/>
            </a:pP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else if x == i3 then o3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87E8B-A0B7-5841-B959-25813CD1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2EB78-76C0-C041-B1D5-6A2A3790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27BF9-F188-284B-B777-B04C1F81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5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1416-8189-6548-9C5A-4147FD677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1122"/>
          </a:xfrm>
        </p:spPr>
        <p:txBody>
          <a:bodyPr>
            <a:normAutofit/>
          </a:bodyPr>
          <a:lstStyle/>
          <a:p>
            <a:r>
              <a:rPr lang="en-US" altLang="zh-CN" dirty="0"/>
              <a:t>Use DSL </a:t>
            </a:r>
            <a:r>
              <a:rPr lang="en-US" altLang="zh-CN"/>
              <a:t>to precisely </a:t>
            </a:r>
            <a:r>
              <a:rPr lang="en-US" altLang="zh-CN" dirty="0"/>
              <a:t>capture</a:t>
            </a:r>
            <a:br>
              <a:rPr lang="en-US" altLang="zh-CN" dirty="0"/>
            </a:br>
            <a:r>
              <a:rPr lang="en-US" altLang="zh-CN" dirty="0"/>
              <a:t>programs that can be inferred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5506-B38D-AB43-9382-61481C26B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5635"/>
            <a:ext cx="10515600" cy="3831327"/>
          </a:xfrm>
        </p:spPr>
        <p:txBody>
          <a:bodyPr>
            <a:normAutofit/>
          </a:bodyPr>
          <a:lstStyle/>
          <a:p>
            <a:r>
              <a:rPr lang="en-US" altLang="zh-CN" dirty="0"/>
              <a:t>Rule out </a:t>
            </a:r>
            <a:r>
              <a:rPr lang="en-US" altLang="zh-CN" dirty="0" err="1"/>
              <a:t>uninferable</a:t>
            </a:r>
            <a:r>
              <a:rPr lang="en-US" altLang="zh-CN" dirty="0"/>
              <a:t> programs</a:t>
            </a:r>
          </a:p>
          <a:p>
            <a:r>
              <a:rPr lang="en-US" altLang="zh-CN" dirty="0"/>
              <a:t>Rule out degenerate solutions</a:t>
            </a:r>
          </a:p>
          <a:p>
            <a:r>
              <a:rPr lang="en-US" altLang="zh-CN" dirty="0"/>
              <a:t>Design DSL and inference algorithm together</a:t>
            </a:r>
          </a:p>
          <a:p>
            <a:pPr lvl="1"/>
            <a:r>
              <a:rPr lang="en-US" altLang="zh-CN" dirty="0"/>
              <a:t>Restrictive:</a:t>
            </a:r>
            <a:r>
              <a:rPr lang="zh-CN" altLang="en-US" dirty="0"/>
              <a:t> </a:t>
            </a:r>
            <a:r>
              <a:rPr lang="en-US" altLang="zh-CN" dirty="0"/>
              <a:t>If program expressible in DSL, guarantee correct inference</a:t>
            </a:r>
          </a:p>
          <a:p>
            <a:pPr lvl="1"/>
            <a:r>
              <a:rPr lang="en-US" altLang="zh-CN" dirty="0"/>
              <a:t>Expressive:</a:t>
            </a:r>
            <a:r>
              <a:rPr lang="zh-CN" altLang="en-US" dirty="0"/>
              <a:t> </a:t>
            </a:r>
            <a:r>
              <a:rPr lang="en-US" altLang="zh-CN" dirty="0"/>
              <a:t>DSL </a:t>
            </a:r>
            <a:r>
              <a:rPr kumimoji="1" lang="en-US" altLang="zh-CN" dirty="0"/>
              <a:t>supports applications of practical interest (data</a:t>
            </a:r>
            <a:r>
              <a:rPr kumimoji="1" lang="zh-CN" altLang="en-US" dirty="0"/>
              <a:t> </a:t>
            </a:r>
            <a:r>
              <a:rPr kumimoji="1" lang="en-US" altLang="zh-CN" dirty="0"/>
              <a:t>retrieval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5E1D9-DAE0-954C-87C7-F1E99F3F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D1C2-4CCB-FA46-ABAD-5E2ADC0F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1D113-8649-9646-9946-E47FFED0B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7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A8DA6-0FD2-7742-9D61-291E4366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statement performs a query</a:t>
            </a:r>
            <a:endParaRPr lang="en-US" b="1" dirty="0">
              <a:latin typeface="Times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38727-4ED4-D549-AA9C-A88061059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dirty="0"/>
              <a:t> select from (joined) tables</a:t>
            </a:r>
            <a:br>
              <a:rPr lang="en-US" dirty="0"/>
            </a:br>
            <a:r>
              <a:rPr lang="en-US" dirty="0"/>
              <a:t>       the rows that satisfy an expression</a:t>
            </a:r>
            <a:endParaRPr lang="en-US" b="1" dirty="0">
              <a:latin typeface="Times" pitchFamily="2" charset="0"/>
            </a:endParaRPr>
          </a:p>
          <a:p>
            <a:endParaRPr lang="en-US" dirty="0"/>
          </a:p>
          <a:p>
            <a:r>
              <a:rPr lang="en-US" dirty="0"/>
              <a:t>Retrieve data, store data in </a:t>
            </a:r>
            <a:r>
              <a:rPr lang="en-US" i="1" dirty="0"/>
              <a:t>y</a:t>
            </a:r>
            <a:r>
              <a:rPr lang="en-US" dirty="0"/>
              <a:t>, reference </a:t>
            </a:r>
            <a:r>
              <a:rPr lang="en-US" i="1" dirty="0"/>
              <a:t>y</a:t>
            </a:r>
            <a:r>
              <a:rPr lang="en-US" dirty="0"/>
              <a:t> later</a:t>
            </a:r>
            <a:endParaRPr lang="en-US" i="1" dirty="0"/>
          </a:p>
          <a:p>
            <a:r>
              <a:rPr lang="en-US" dirty="0"/>
              <a:t>Expressions</a:t>
            </a:r>
          </a:p>
          <a:p>
            <a:pPr lvl="1"/>
            <a:r>
              <a:rPr lang="en-US" dirty="0"/>
              <a:t>Reference retrieved data: </a:t>
            </a:r>
            <a:r>
              <a:rPr lang="en-US" b="1" dirty="0">
                <a:latin typeface="Times" pitchFamily="2" charset="0"/>
              </a:rPr>
              <a:t>Col </a:t>
            </a:r>
            <a:r>
              <a:rPr lang="en-US" dirty="0"/>
              <a:t>= </a:t>
            </a:r>
            <a:r>
              <a:rPr lang="en-US" i="1" dirty="0" err="1"/>
              <a:t>y</a:t>
            </a:r>
            <a:r>
              <a:rPr lang="en-US" dirty="0" err="1"/>
              <a:t>.</a:t>
            </a:r>
            <a:r>
              <a:rPr lang="en-US" b="1" dirty="0" err="1">
                <a:latin typeface="Times" pitchFamily="2" charset="0"/>
              </a:rPr>
              <a:t>Col</a:t>
            </a:r>
            <a:endParaRPr lang="en-US" b="1" dirty="0">
              <a:latin typeface="Times" pitchFamily="2" charset="0"/>
            </a:endParaRPr>
          </a:p>
          <a:p>
            <a:pPr lvl="1"/>
            <a:r>
              <a:rPr lang="en-US" dirty="0"/>
              <a:t>Reference input parameter: </a:t>
            </a:r>
            <a:r>
              <a:rPr lang="en-US" b="1" dirty="0">
                <a:latin typeface="Times" pitchFamily="2" charset="0"/>
              </a:rPr>
              <a:t>Col </a:t>
            </a:r>
            <a:r>
              <a:rPr lang="en-US" dirty="0"/>
              <a:t>= </a:t>
            </a:r>
            <a:r>
              <a:rPr lang="en-US" i="1" dirty="0"/>
              <a:t>x</a:t>
            </a:r>
            <a:endParaRPr lang="en-US" dirty="0"/>
          </a:p>
          <a:p>
            <a:pPr lvl="1"/>
            <a:r>
              <a:rPr lang="en-US" dirty="0"/>
              <a:t>Compare columns: </a:t>
            </a:r>
            <a:r>
              <a:rPr lang="en-US" b="1" dirty="0">
                <a:latin typeface="Times" pitchFamily="2" charset="0"/>
              </a:rPr>
              <a:t>Col </a:t>
            </a:r>
            <a:r>
              <a:rPr lang="en-US" dirty="0"/>
              <a:t>=</a:t>
            </a:r>
            <a:r>
              <a:rPr lang="en-US" b="1" dirty="0">
                <a:latin typeface="Times" pitchFamily="2" charset="0"/>
              </a:rPr>
              <a:t> Col</a:t>
            </a:r>
          </a:p>
          <a:p>
            <a:pPr lvl="1"/>
            <a:r>
              <a:rPr lang="en-US" dirty="0"/>
              <a:t>Conjunctions: </a:t>
            </a:r>
            <a:r>
              <a:rPr lang="en-US" b="1" dirty="0">
                <a:latin typeface="Times" pitchFamily="2" charset="0"/>
              </a:rPr>
              <a:t>Expr</a:t>
            </a:r>
            <a:r>
              <a:rPr lang="en-US" dirty="0"/>
              <a:t> </a:t>
            </a:r>
            <a:r>
              <a:rPr lang="en-US" sz="1400" dirty="0"/>
              <a:t>/\</a:t>
            </a:r>
            <a:r>
              <a:rPr lang="en-US" dirty="0"/>
              <a:t> </a:t>
            </a:r>
            <a:r>
              <a:rPr lang="en-US" b="1" dirty="0">
                <a:latin typeface="Times" pitchFamily="2" charset="0"/>
              </a:rPr>
              <a:t>Expr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06D79-EA34-2341-903E-7DDB8FF2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8A001-AE1F-F64D-B57C-9217299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96FC8-E537-4345-A5A8-246A9374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6695-155B-2A4B-A1D1-D9C50AFA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flow directly tied to query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B220C-177A-B94B-9E93-D61E397CB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6210" cy="265928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dirty="0"/>
              <a:t> select …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if </a:t>
            </a:r>
            <a:r>
              <a:rPr lang="en-US" i="1" dirty="0"/>
              <a:t>y</a:t>
            </a:r>
            <a:r>
              <a:rPr lang="en-US" dirty="0"/>
              <a:t> is nonempty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if </a:t>
            </a:r>
            <a:r>
              <a:rPr lang="en-US" i="1" dirty="0"/>
              <a:t>y</a:t>
            </a:r>
            <a:r>
              <a:rPr lang="en-US" dirty="0"/>
              <a:t> is empty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/>
              <a:t> 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dirty="0"/>
              <a:t> select …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for each row in </a:t>
            </a:r>
            <a:r>
              <a:rPr lang="en-US" i="1" dirty="0"/>
              <a:t>y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if </a:t>
            </a:r>
            <a:r>
              <a:rPr lang="en-US" i="1" dirty="0"/>
              <a:t>y</a:t>
            </a:r>
            <a:r>
              <a:rPr lang="en-US" dirty="0"/>
              <a:t> is empty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E186461C-A5F9-5649-A7C4-584D6D2D2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619851"/>
            <a:ext cx="10515600" cy="1557112"/>
          </a:xfrm>
        </p:spPr>
        <p:txBody>
          <a:bodyPr>
            <a:normAutofit/>
          </a:bodyPr>
          <a:lstStyle/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Observe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control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flow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observing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DB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traffic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D246-8012-9541-974D-133D86B9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8E011-77CD-3C48-9318-8BAC80F1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FEC67-919F-9645-BD46-F044D333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68D764-D0E0-AF4C-8575-DA8025D58D5B}"/>
              </a:ext>
            </a:extLst>
          </p:cNvPr>
          <p:cNvSpPr txBox="1"/>
          <p:nvPr/>
        </p:nvSpPr>
        <p:spPr>
          <a:xfrm>
            <a:off x="10258421" y="1825625"/>
            <a:ext cx="1628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Dependency</a:t>
            </a:r>
            <a:br>
              <a:rPr lang="en-US" sz="2000" dirty="0"/>
            </a:br>
            <a:r>
              <a:rPr lang="en-US" sz="2000" dirty="0"/>
              <a:t>complications</a:t>
            </a:r>
          </a:p>
        </p:txBody>
      </p:sp>
    </p:spTree>
    <p:extLst>
      <p:ext uri="{BB962C8B-B14F-4D97-AF65-F5344CB8AC3E}">
        <p14:creationId xmlns:p14="http://schemas.microsoft.com/office/powerpoint/2010/main" val="250216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6695-155B-2A4B-A1D1-D9C50AFA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flow directly tied to query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B220C-177A-B94B-9E93-D61E397CB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6210" cy="265928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dirty="0"/>
              <a:t> select …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if </a:t>
            </a:r>
            <a:r>
              <a:rPr lang="en-US" i="1" dirty="0"/>
              <a:t>y</a:t>
            </a:r>
            <a:r>
              <a:rPr lang="en-US" dirty="0"/>
              <a:t> is nonempty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if </a:t>
            </a:r>
            <a:r>
              <a:rPr lang="en-US" i="1" dirty="0"/>
              <a:t>y</a:t>
            </a:r>
            <a:r>
              <a:rPr lang="en-US" dirty="0"/>
              <a:t> is empty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/>
              <a:t> 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dirty="0"/>
              <a:t> select …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for each row in </a:t>
            </a:r>
            <a:r>
              <a:rPr lang="en-US" i="1" dirty="0"/>
              <a:t>y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/>
              <a:t>code if </a:t>
            </a:r>
            <a:r>
              <a:rPr lang="en-US" i="1" dirty="0"/>
              <a:t>y</a:t>
            </a:r>
            <a:r>
              <a:rPr lang="en-US" dirty="0"/>
              <a:t> is empty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E186461C-A5F9-5649-A7C4-584D6D2D2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619851"/>
            <a:ext cx="10515600" cy="1557112"/>
          </a:xfrm>
        </p:spPr>
        <p:txBody>
          <a:bodyPr>
            <a:normAutofit/>
          </a:bodyPr>
          <a:lstStyle/>
          <a:p>
            <a:r>
              <a:rPr kumimoji="1" lang="en-US" altLang="zh-CN" b="1" dirty="0"/>
              <a:t>Observe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control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flow</a:t>
            </a:r>
            <a:r>
              <a:rPr kumimoji="1" lang="zh-CN" altLang="en-US" b="1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observing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DB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traffic</a:t>
            </a:r>
          </a:p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Force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execution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down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path</a:t>
            </a:r>
            <a:r>
              <a:rPr kumimoji="1" lang="zh-CN" alt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populating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DB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chosen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  <a:endParaRPr kumimoji="1"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D246-8012-9541-974D-133D86B9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8E011-77CD-3C48-9318-8BAC80F1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FEC67-919F-9645-BD46-F044D333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68D764-D0E0-AF4C-8575-DA8025D58D5B}"/>
              </a:ext>
            </a:extLst>
          </p:cNvPr>
          <p:cNvSpPr txBox="1"/>
          <p:nvPr/>
        </p:nvSpPr>
        <p:spPr>
          <a:xfrm>
            <a:off x="10258421" y="1825625"/>
            <a:ext cx="1628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Dependency</a:t>
            </a:r>
            <a:br>
              <a:rPr lang="en-US" sz="2000" dirty="0"/>
            </a:br>
            <a:r>
              <a:rPr lang="en-US" sz="2000" dirty="0"/>
              <a:t>complications</a:t>
            </a:r>
          </a:p>
        </p:txBody>
      </p:sp>
    </p:spTree>
    <p:extLst>
      <p:ext uri="{BB962C8B-B14F-4D97-AF65-F5344CB8AC3E}">
        <p14:creationId xmlns:p14="http://schemas.microsoft.com/office/powerpoint/2010/main" val="3099537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118E213-87F9-6442-A153-FBB0C0A8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Konure inference algorithm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88287DF-3BCF-6F45-85FF-AD873AD845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71524-3C6D-8B4D-8F53-1B4AA20F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9CB78-7C1B-8E4B-B2BA-5F683C87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A7DBC-B2DD-3242-A264-2E07B58B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53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C78B2D-2DF0-C843-BCD7-8E707A0A9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aspects to infer from program executions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B72154-8675-3240-A7E0-D12504BF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Concrete SQL query with concrete values</a:t>
            </a:r>
            <a:br>
              <a:rPr lang="en-US" dirty="0"/>
            </a:br>
            <a:r>
              <a:rPr lang="en-US" dirty="0"/>
              <a:t>⇢  Abstract query template with variable references</a:t>
            </a:r>
          </a:p>
          <a:p>
            <a:endParaRPr lang="en-US" dirty="0"/>
          </a:p>
          <a:p>
            <a:r>
              <a:rPr lang="en-US" dirty="0"/>
              <a:t>Unstructured sequence of queries</a:t>
            </a:r>
            <a:br>
              <a:rPr lang="en-US" dirty="0"/>
            </a:br>
            <a:r>
              <a:rPr lang="en-US" dirty="0"/>
              <a:t>⇢  Structured control flow of the program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D2856-730E-124D-AB2D-6871C869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CC09-29F4-1F46-AC20-EFB2D0CD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5FECE-938D-0A4F-9F60-E4643489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28</a:t>
            </a:fld>
            <a:endParaRPr lang="en-US"/>
          </a:p>
        </p:txBody>
      </p:sp>
      <p:sp>
        <p:nvSpPr>
          <p:cNvPr id="2" name="Striped Right Arrow 1">
            <a:extLst>
              <a:ext uri="{FF2B5EF4-FFF2-40B4-BE49-F238E27FC236}">
                <a16:creationId xmlns:a16="http://schemas.microsoft.com/office/drawing/2014/main" id="{6A03EA01-93D1-F541-BF3D-3AD090B5A570}"/>
              </a:ext>
            </a:extLst>
          </p:cNvPr>
          <p:cNvSpPr/>
          <p:nvPr/>
        </p:nvSpPr>
        <p:spPr>
          <a:xfrm>
            <a:off x="936670" y="2247240"/>
            <a:ext cx="548640" cy="346454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>
            <a:extLst>
              <a:ext uri="{FF2B5EF4-FFF2-40B4-BE49-F238E27FC236}">
                <a16:creationId xmlns:a16="http://schemas.microsoft.com/office/drawing/2014/main" id="{E73F9C68-5C7A-4049-8B42-878C8F6E5F55}"/>
              </a:ext>
            </a:extLst>
          </p:cNvPr>
          <p:cNvSpPr/>
          <p:nvPr/>
        </p:nvSpPr>
        <p:spPr>
          <a:xfrm>
            <a:off x="936670" y="3654840"/>
            <a:ext cx="548640" cy="346454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id="{2CBFAE29-10BD-F34D-BDBD-A79E0ED44347}"/>
              </a:ext>
            </a:extLst>
          </p:cNvPr>
          <p:cNvSpPr/>
          <p:nvPr/>
        </p:nvSpPr>
        <p:spPr>
          <a:xfrm>
            <a:off x="838200" y="1523276"/>
            <a:ext cx="8131126" cy="127144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" grpId="0" animBg="1"/>
      <p:bldP spid="10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3DDA-A61B-0B42-8906-166AB6DD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Represent hypothesis in DSL</a:t>
            </a:r>
            <a:r>
              <a:rPr lang="zh-CN" altLang="en-US" dirty="0"/>
              <a:t> </a:t>
            </a:r>
            <a:r>
              <a:rPr lang="en-US" altLang="zh-CN" dirty="0"/>
              <a:t>sentential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54E3-DFCA-0444-B0BD-342B53E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6B6E-C612-5C40-A26C-C12BFE25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861B-2AAA-8145-AD71-0B7FFF28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29</a:t>
            </a:fld>
            <a:endParaRPr lang="en-US"/>
          </a:p>
        </p:txBody>
      </p:sp>
      <p:sp>
        <p:nvSpPr>
          <p:cNvPr id="10" name="Folded Corner 66">
            <a:extLst>
              <a:ext uri="{FF2B5EF4-FFF2-40B4-BE49-F238E27FC236}">
                <a16:creationId xmlns:a16="http://schemas.microsoft.com/office/drawing/2014/main" id="{87DD847B-E3F3-2846-96E8-C70373A5C9A5}"/>
              </a:ext>
            </a:extLst>
          </p:cNvPr>
          <p:cNvSpPr/>
          <p:nvPr/>
        </p:nvSpPr>
        <p:spPr>
          <a:xfrm>
            <a:off x="633569" y="259101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altLang="zh-CN" b="1" dirty="0">
                <a:latin typeface="Times" pitchFamily="2" charset="0"/>
                <a:cs typeface="Consolas" panose="020B0609020204030204" pitchFamily="49" charset="0"/>
              </a:rPr>
              <a:t>Prog</a:t>
            </a:r>
            <a:endParaRPr lang="en-US" altLang="zh-CN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Folded Corner 55">
            <a:extLst>
              <a:ext uri="{FF2B5EF4-FFF2-40B4-BE49-F238E27FC236}">
                <a16:creationId xmlns:a16="http://schemas.microsoft.com/office/drawing/2014/main" id="{813C4EB0-99C7-F446-879B-D22E1D002384}"/>
              </a:ext>
            </a:extLst>
          </p:cNvPr>
          <p:cNvSpPr/>
          <p:nvPr/>
        </p:nvSpPr>
        <p:spPr>
          <a:xfrm>
            <a:off x="8248438" y="2591019"/>
            <a:ext cx="3225103" cy="1763078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Q1 do {</a:t>
            </a:r>
          </a:p>
          <a:p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altLang="zh-CN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y2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Q2</a:t>
            </a:r>
          </a:p>
          <a:p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then </a:t>
            </a: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𝜖</a:t>
            </a:r>
            <a:endParaRPr lang="en-US" altLang="zh-CN" b="1" dirty="0">
              <a:solidFill>
                <a:schemeClr val="tx1"/>
              </a:solidFill>
              <a:latin typeface="Times" pitchFamily="2" charset="0"/>
              <a:cs typeface="Consolas" panose="020B0609020204030204" pitchFamily="49" charset="0"/>
            </a:endParaRPr>
          </a:p>
          <a:p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</a:t>
            </a:r>
            <a:r>
              <a:rPr lang="en-US" altLang="zh-CN" b="1" dirty="0">
                <a:solidFill>
                  <a:schemeClr val="tx1"/>
                </a:solidFill>
                <a:latin typeface="Times" pitchFamily="2" charset="0"/>
                <a:cs typeface="Consolas" panose="020B0609020204030204" pitchFamily="49" charset="0"/>
              </a:rPr>
              <a:t>Prog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else </a:t>
            </a:r>
            <a:r>
              <a:rPr lang="en-US" b="1" dirty="0">
                <a:solidFill>
                  <a:schemeClr val="tx1"/>
                </a:solidFill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12" name="Folded Corner 37">
            <a:extLst>
              <a:ext uri="{FF2B5EF4-FFF2-40B4-BE49-F238E27FC236}">
                <a16:creationId xmlns:a16="http://schemas.microsoft.com/office/drawing/2014/main" id="{27F61204-8B68-1A43-B634-5343906723AB}"/>
              </a:ext>
            </a:extLst>
          </p:cNvPr>
          <p:cNvSpPr/>
          <p:nvPr/>
        </p:nvSpPr>
        <p:spPr>
          <a:xfrm>
            <a:off x="4441003" y="2591019"/>
            <a:ext cx="3225103" cy="1432500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altLang="zh-CN" i="1" dirty="0">
                <a:latin typeface="Consolas" panose="020B0609020204030204" pitchFamily="49" charset="0"/>
                <a:cs typeface="Consolas" panose="020B0609020204030204" pitchFamily="49" charset="0"/>
              </a:rPr>
              <a:t>y1</a:t>
            </a: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 Q1</a:t>
            </a:r>
          </a:p>
          <a:p>
            <a:r>
              <a:rPr lang="en-US" altLang="zh-CN" i="1" dirty="0">
                <a:latin typeface="Consolas" panose="020B0609020204030204" pitchFamily="49" charset="0"/>
                <a:cs typeface="Consolas" panose="020B0609020204030204" pitchFamily="49" charset="0"/>
              </a:rPr>
              <a:t>y2</a:t>
            </a: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 Q2</a:t>
            </a:r>
          </a:p>
          <a:p>
            <a:r>
              <a:rPr lang="en-US" altLang="zh-CN" i="1" dirty="0">
                <a:latin typeface="Consolas" panose="020B0609020204030204" pitchFamily="49" charset="0"/>
                <a:cs typeface="Consolas" panose="020B0609020204030204" pitchFamily="49" charset="0"/>
              </a:rPr>
              <a:t>y3</a:t>
            </a: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altLang="zh-CN" dirty="0">
                <a:latin typeface="Consolas" panose="020B0609020204030204" pitchFamily="49" charset="0"/>
                <a:cs typeface="Consolas" panose="020B0609020204030204" pitchFamily="49" charset="0"/>
              </a:rPr>
              <a:t> Q3</a:t>
            </a:r>
          </a:p>
          <a:p>
            <a:r>
              <a:rPr lang="en-US" altLang="zh-CN" b="1" dirty="0">
                <a:latin typeface="Times" pitchFamily="2" charset="0"/>
                <a:cs typeface="Consolas" panose="020B0609020204030204" pitchFamily="49" charset="0"/>
              </a:rPr>
              <a:t>Prog</a:t>
            </a:r>
            <a:endParaRPr lang="en-US" altLang="zh-CN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2856969-300F-A74E-9183-AF9DEB8F5C8A}"/>
              </a:ext>
            </a:extLst>
          </p:cNvPr>
          <p:cNvSpPr txBox="1"/>
          <p:nvPr/>
        </p:nvSpPr>
        <p:spPr>
          <a:xfrm>
            <a:off x="838200" y="4855029"/>
            <a:ext cx="9996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Resolve each </a:t>
            </a:r>
            <a:r>
              <a:rPr lang="en-US" altLang="zh-CN" sz="2800" b="1" dirty="0">
                <a:latin typeface="Times" pitchFamily="2" charset="0"/>
              </a:rPr>
              <a:t>Prog</a:t>
            </a:r>
            <a:r>
              <a:rPr lang="en-US" altLang="zh-CN" sz="2800" b="1" dirty="0"/>
              <a:t> </a:t>
            </a:r>
            <a:r>
              <a:rPr lang="en-US" altLang="zh-CN" sz="2800" dirty="0"/>
              <a:t>nonterminal</a:t>
            </a:r>
            <a:r>
              <a:rPr lang="zh-CN" altLang="en-US" sz="2800" dirty="0"/>
              <a:t> </a:t>
            </a:r>
            <a:r>
              <a:rPr lang="en-US" altLang="zh-CN" sz="2800" dirty="0"/>
              <a:t>by</a:t>
            </a:r>
            <a:r>
              <a:rPr lang="zh-CN" altLang="en-US" sz="2800" dirty="0"/>
              <a:t> </a:t>
            </a:r>
            <a:r>
              <a:rPr lang="en-US" altLang="zh-CN" sz="2800" dirty="0"/>
              <a:t>applying</a:t>
            </a:r>
            <a:r>
              <a:rPr lang="zh-CN" altLang="en-US" sz="2800" dirty="0"/>
              <a:t> </a:t>
            </a:r>
            <a:r>
              <a:rPr lang="en-US" altLang="zh-CN" sz="2800" dirty="0"/>
              <a:t>appropriate</a:t>
            </a:r>
            <a:r>
              <a:rPr lang="zh-CN" altLang="en-US" sz="2800" dirty="0"/>
              <a:t> </a:t>
            </a:r>
            <a:r>
              <a:rPr lang="en-US" altLang="zh-CN" sz="2800" dirty="0"/>
              <a:t>production</a:t>
            </a:r>
          </a:p>
        </p:txBody>
      </p:sp>
    </p:spTree>
    <p:extLst>
      <p:ext uri="{BB962C8B-B14F-4D97-AF65-F5344CB8AC3E}">
        <p14:creationId xmlns:p14="http://schemas.microsoft.com/office/powerpoint/2010/main" val="147105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2739-BB73-7248-8AC4-A3DDDDAD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</a:t>
            </a:r>
            <a:r>
              <a:rPr lang="en-US" altLang="zh-CN" dirty="0"/>
              <a:t>tivation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3D6DF-0DC3-CD4F-8CED-64A2A2AE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5859"/>
            <a:ext cx="10515600" cy="1691103"/>
          </a:xfrm>
        </p:spPr>
        <p:txBody>
          <a:bodyPr/>
          <a:lstStyle/>
          <a:p>
            <a:r>
              <a:rPr lang="en-US" dirty="0"/>
              <a:t>Leverage a program as the specification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</a:t>
            </a:fld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0E002AC-19E3-A246-AC67-71E6F35E9E2A}"/>
              </a:ext>
            </a:extLst>
          </p:cNvPr>
          <p:cNvSpPr/>
          <p:nvPr/>
        </p:nvSpPr>
        <p:spPr>
          <a:xfrm>
            <a:off x="1090535" y="1870076"/>
            <a:ext cx="3089847" cy="21885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Input/output examples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Synthesizer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87CB65-8247-F945-A813-15665CDF97E8}"/>
              </a:ext>
            </a:extLst>
          </p:cNvPr>
          <p:cNvCxnSpPr>
            <a:cxnSpLocks/>
            <a:stCxn id="15" idx="3"/>
            <a:endCxn id="8" idx="1"/>
          </p:cNvCxnSpPr>
          <p:nvPr/>
        </p:nvCxnSpPr>
        <p:spPr>
          <a:xfrm>
            <a:off x="4180382" y="2964358"/>
            <a:ext cx="13716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1521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Program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(Black box)</a:t>
            </a:r>
          </a:p>
        </p:txBody>
      </p:sp>
    </p:spTree>
    <p:extLst>
      <p:ext uri="{BB962C8B-B14F-4D97-AF65-F5344CB8AC3E}">
        <p14:creationId xmlns:p14="http://schemas.microsoft.com/office/powerpoint/2010/main" val="17510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30</a:t>
            </a:fld>
            <a:endParaRPr lang="en-US"/>
          </a:p>
        </p:txBody>
      </p:sp>
      <p:sp>
        <p:nvSpPr>
          <p:cNvPr id="67" name="Folded Corner 66">
            <a:extLst>
              <a:ext uri="{FF2B5EF4-FFF2-40B4-BE49-F238E27FC236}">
                <a16:creationId xmlns:a16="http://schemas.microsoft.com/office/drawing/2014/main" id="{B98AD388-32E2-BA49-A357-77EFEB540B4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pic>
        <p:nvPicPr>
          <p:cNvPr id="16" name="Content Placeholder 7">
            <a:extLst>
              <a:ext uri="{FF2B5EF4-FFF2-40B4-BE49-F238E27FC236}">
                <a16:creationId xmlns:a16="http://schemas.microsoft.com/office/drawing/2014/main" id="{1C202A74-ADCA-124D-A0D2-17A293654D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3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31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0FA42CBB-8484-0D40-8F92-0F156B5AE572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4246913" y="2720051"/>
            <a:ext cx="1477988" cy="2821043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Empty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34">
            <a:extLst>
              <a:ext uri="{FF2B5EF4-FFF2-40B4-BE49-F238E27FC236}">
                <a16:creationId xmlns:a16="http://schemas.microsoft.com/office/drawing/2014/main" id="{E0A4D96B-B9C3-6D41-90F6-1426FB35D285}"/>
              </a:ext>
            </a:extLst>
          </p:cNvPr>
          <p:cNvCxnSpPr>
            <a:cxnSpLocks/>
          </p:cNvCxnSpPr>
          <p:nvPr/>
        </p:nvCxnSpPr>
        <p:spPr>
          <a:xfrm>
            <a:off x="4180382" y="2834956"/>
            <a:ext cx="137160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67" name="Folded Corner 66">
            <a:extLst>
              <a:ext uri="{FF2B5EF4-FFF2-40B4-BE49-F238E27FC236}">
                <a16:creationId xmlns:a16="http://schemas.microsoft.com/office/drawing/2014/main" id="{B98AD388-32E2-BA49-A357-77EFEB540B4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pic>
        <p:nvPicPr>
          <p:cNvPr id="25" name="Content Placeholder 7">
            <a:extLst>
              <a:ext uri="{FF2B5EF4-FFF2-40B4-BE49-F238E27FC236}">
                <a16:creationId xmlns:a16="http://schemas.microsoft.com/office/drawing/2014/main" id="{CEB4CCD1-91C5-B840-92F1-CAA68920C1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26" name="Rectangle 61">
            <a:extLst>
              <a:ext uri="{FF2B5EF4-FFF2-40B4-BE49-F238E27FC236}">
                <a16:creationId xmlns:a16="http://schemas.microsoft.com/office/drawing/2014/main" id="{34ADF7C5-047B-6747-A9F4-30EBC48C731D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8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1B355-BF08-BB43-A5AA-DD940148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825625"/>
            <a:ext cx="7315200" cy="4351338"/>
          </a:xfrm>
        </p:spPr>
        <p:txBody>
          <a:bodyPr/>
          <a:lstStyle/>
          <a:p>
            <a:r>
              <a:rPr kumimoji="1" lang="en-US" altLang="zh-CN" dirty="0"/>
              <a:t>students</a:t>
            </a:r>
          </a:p>
          <a:p>
            <a:pPr lvl="1"/>
            <a:r>
              <a:rPr kumimoji="1" lang="en-US" altLang="zh-CN" dirty="0"/>
              <a:t>Empty</a:t>
            </a:r>
          </a:p>
          <a:p>
            <a:r>
              <a:rPr kumimoji="1" lang="en-US" altLang="zh-CN" dirty="0"/>
              <a:t>teachers</a:t>
            </a:r>
          </a:p>
          <a:p>
            <a:pPr lvl="1"/>
            <a:r>
              <a:rPr kumimoji="1" lang="en-US" altLang="zh-CN" dirty="0"/>
              <a:t>Empty</a:t>
            </a:r>
          </a:p>
          <a:p>
            <a:r>
              <a:rPr kumimoji="1" lang="en-US" altLang="zh-CN" dirty="0"/>
              <a:t>courses</a:t>
            </a:r>
          </a:p>
          <a:p>
            <a:pPr lvl="1"/>
            <a:r>
              <a:rPr kumimoji="1" lang="en-US" altLang="zh-CN" dirty="0"/>
              <a:t>Empty</a:t>
            </a:r>
          </a:p>
          <a:p>
            <a:r>
              <a:rPr kumimoji="1" lang="en-US" altLang="zh-CN" dirty="0"/>
              <a:t>registration</a:t>
            </a:r>
          </a:p>
          <a:p>
            <a:pPr lvl="1"/>
            <a:r>
              <a:rPr kumimoji="1" lang="en-US" dirty="0"/>
              <a:t>Empty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E611-1DA2-D44A-B5EE-D0935D02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A7133-0970-5248-A47E-BB9566B5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F3F45-12FF-6F47-B982-B9E65A45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32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B2035F-C38C-3D4D-A42D-82C2033FD915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DBB9371-6EC4-0E43-927E-A8B10E0E8D22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4C45691-9BD7-3841-914D-DFCCE2EF572A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448321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33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0FA42CBB-8484-0D40-8F92-0F156B5AE572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4246913" y="2720051"/>
            <a:ext cx="1477988" cy="2821043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Empty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069026D8-2369-2F4F-AC52-4A54478CF95B}"/>
              </a:ext>
            </a:extLst>
          </p:cNvPr>
          <p:cNvCxnSpPr>
            <a:cxnSpLocks/>
          </p:cNvCxnSpPr>
          <p:nvPr/>
        </p:nvCxnSpPr>
        <p:spPr>
          <a:xfrm>
            <a:off x="3073158" y="3733822"/>
            <a:ext cx="0" cy="71294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34">
            <a:extLst>
              <a:ext uri="{FF2B5EF4-FFF2-40B4-BE49-F238E27FC236}">
                <a16:creationId xmlns:a16="http://schemas.microsoft.com/office/drawing/2014/main" id="{E0A4D96B-B9C3-6D41-90F6-1426FB35D285}"/>
              </a:ext>
            </a:extLst>
          </p:cNvPr>
          <p:cNvCxnSpPr>
            <a:cxnSpLocks/>
          </p:cNvCxnSpPr>
          <p:nvPr/>
        </p:nvCxnSpPr>
        <p:spPr>
          <a:xfrm>
            <a:off x="4180382" y="2834956"/>
            <a:ext cx="137160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67" name="Folded Corner 66">
            <a:extLst>
              <a:ext uri="{FF2B5EF4-FFF2-40B4-BE49-F238E27FC236}">
                <a16:creationId xmlns:a16="http://schemas.microsoft.com/office/drawing/2014/main" id="{B98AD388-32E2-BA49-A357-77EFEB540B4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308BDE8-2511-5A40-9805-395253555602}"/>
              </a:ext>
            </a:extLst>
          </p:cNvPr>
          <p:cNvSpPr/>
          <p:nvPr/>
        </p:nvSpPr>
        <p:spPr>
          <a:xfrm>
            <a:off x="114665" y="3565970"/>
            <a:ext cx="2215252" cy="115018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chemeClr val="tx1"/>
                </a:solidFill>
              </a:rPr>
              <a:t>SELECT</a:t>
            </a:r>
            <a:r>
              <a:rPr lang="en-US" altLang="zh-CN" dirty="0">
                <a:solidFill>
                  <a:schemeClr val="tx1"/>
                </a:solidFill>
              </a:rPr>
              <a:t> *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FROM </a:t>
            </a:r>
            <a:r>
              <a:rPr lang="en-US" altLang="zh-CN" dirty="0">
                <a:solidFill>
                  <a:schemeClr val="tx1"/>
                </a:solidFill>
              </a:rPr>
              <a:t>student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WHERE</a:t>
            </a:r>
            <a:r>
              <a:rPr lang="en-US" altLang="zh-CN" dirty="0">
                <a:solidFill>
                  <a:schemeClr val="tx1"/>
                </a:solidFill>
              </a:rPr>
              <a:t> id = ‘0’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72370A-173F-A142-8120-A302D252AD36}"/>
              </a:ext>
            </a:extLst>
          </p:cNvPr>
          <p:cNvCxnSpPr>
            <a:cxnSpLocks/>
            <a:stCxn id="25" idx="6"/>
          </p:cNvCxnSpPr>
          <p:nvPr/>
        </p:nvCxnSpPr>
        <p:spPr>
          <a:xfrm>
            <a:off x="2329917" y="4141063"/>
            <a:ext cx="743241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9FAC382-5E5B-3945-AE13-A0F88BCDBB6F}"/>
              </a:ext>
            </a:extLst>
          </p:cNvPr>
          <p:cNvGrpSpPr/>
          <p:nvPr/>
        </p:nvGrpSpPr>
        <p:grpSpPr>
          <a:xfrm>
            <a:off x="838201" y="5793294"/>
            <a:ext cx="4004255" cy="380827"/>
            <a:chOff x="1065328" y="770705"/>
            <a:chExt cx="4004255" cy="38082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41561A8-845D-EA4B-A7CE-731332FE1A58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521942E-916B-E645-98EE-7536AEEA0718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pic>
        <p:nvPicPr>
          <p:cNvPr id="26" name="Content Placeholder 7">
            <a:extLst>
              <a:ext uri="{FF2B5EF4-FFF2-40B4-BE49-F238E27FC236}">
                <a16:creationId xmlns:a16="http://schemas.microsoft.com/office/drawing/2014/main" id="{32B17A95-5B1B-DF41-B7C9-E84E130B28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27" name="Rectangle 61">
            <a:extLst>
              <a:ext uri="{FF2B5EF4-FFF2-40B4-BE49-F238E27FC236}">
                <a16:creationId xmlns:a16="http://schemas.microsoft.com/office/drawing/2014/main" id="{DD6F7E8F-FB48-D943-B901-0FB8A331A5C9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34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Empty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cxnSp>
        <p:nvCxnSpPr>
          <p:cNvPr id="14" name="Straight Arrow Connector 135">
            <a:extLst>
              <a:ext uri="{FF2B5EF4-FFF2-40B4-BE49-F238E27FC236}">
                <a16:creationId xmlns:a16="http://schemas.microsoft.com/office/drawing/2014/main" id="{9A6E5538-8A09-6149-A223-8305F971C60D}"/>
              </a:ext>
            </a:extLst>
          </p:cNvPr>
          <p:cNvCxnSpPr>
            <a:cxnSpLocks/>
          </p:cNvCxnSpPr>
          <p:nvPr/>
        </p:nvCxnSpPr>
        <p:spPr>
          <a:xfrm>
            <a:off x="4180382" y="3088273"/>
            <a:ext cx="1371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134">
            <a:extLst>
              <a:ext uri="{FF2B5EF4-FFF2-40B4-BE49-F238E27FC236}">
                <a16:creationId xmlns:a16="http://schemas.microsoft.com/office/drawing/2014/main" id="{2B1E2E60-9A2B-2340-BC9C-A908A0242915}"/>
              </a:ext>
            </a:extLst>
          </p:cNvPr>
          <p:cNvCxnSpPr>
            <a:cxnSpLocks/>
          </p:cNvCxnSpPr>
          <p:nvPr/>
        </p:nvCxnSpPr>
        <p:spPr>
          <a:xfrm>
            <a:off x="3326475" y="3733822"/>
            <a:ext cx="0" cy="71294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67" name="Folded Corner 66">
            <a:extLst>
              <a:ext uri="{FF2B5EF4-FFF2-40B4-BE49-F238E27FC236}">
                <a16:creationId xmlns:a16="http://schemas.microsoft.com/office/drawing/2014/main" id="{B98AD388-32E2-BA49-A357-77EFEB540B4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308BDE8-2511-5A40-9805-395253555602}"/>
              </a:ext>
            </a:extLst>
          </p:cNvPr>
          <p:cNvSpPr/>
          <p:nvPr/>
        </p:nvSpPr>
        <p:spPr>
          <a:xfrm>
            <a:off x="114665" y="3565970"/>
            <a:ext cx="2215252" cy="115018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chemeClr val="tx1"/>
                </a:solidFill>
              </a:rPr>
              <a:t>SELECT</a:t>
            </a:r>
            <a:r>
              <a:rPr lang="en-US" altLang="zh-CN" dirty="0">
                <a:solidFill>
                  <a:schemeClr val="tx1"/>
                </a:solidFill>
              </a:rPr>
              <a:t> *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FROM </a:t>
            </a:r>
            <a:r>
              <a:rPr lang="en-US" altLang="zh-CN" dirty="0">
                <a:solidFill>
                  <a:schemeClr val="tx1"/>
                </a:solidFill>
              </a:rPr>
              <a:t>student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WHERE</a:t>
            </a:r>
            <a:r>
              <a:rPr lang="en-US" altLang="zh-CN" dirty="0">
                <a:solidFill>
                  <a:schemeClr val="tx1"/>
                </a:solidFill>
              </a:rPr>
              <a:t> id = ‘0’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A5377C3-ADFE-F943-81A2-F51FADF0D8DD}"/>
              </a:ext>
            </a:extLst>
          </p:cNvPr>
          <p:cNvSpPr/>
          <p:nvPr/>
        </p:nvSpPr>
        <p:spPr>
          <a:xfrm>
            <a:off x="3784139" y="3870104"/>
            <a:ext cx="1168266" cy="5513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Empty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D44823-E33B-7E4F-9C79-8083E885F3A3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3331494" y="4145761"/>
            <a:ext cx="452645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9FAC382-5E5B-3945-AE13-A0F88BCDBB6F}"/>
              </a:ext>
            </a:extLst>
          </p:cNvPr>
          <p:cNvGrpSpPr/>
          <p:nvPr/>
        </p:nvGrpSpPr>
        <p:grpSpPr>
          <a:xfrm>
            <a:off x="838201" y="5793294"/>
            <a:ext cx="4004255" cy="380827"/>
            <a:chOff x="1065328" y="770705"/>
            <a:chExt cx="4004255" cy="38082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41561A8-845D-EA4B-A7CE-731332FE1A58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521942E-916B-E645-98EE-7536AEEA0718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25A1C0CD-DAD2-CE41-8E64-90990EEBD856}"/>
              </a:ext>
            </a:extLst>
          </p:cNvPr>
          <p:cNvSpPr txBox="1"/>
          <p:nvPr/>
        </p:nvSpPr>
        <p:spPr>
          <a:xfrm>
            <a:off x="4842456" y="5793294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(0 rows)</a:t>
            </a:r>
          </a:p>
        </p:txBody>
      </p:sp>
      <p:pic>
        <p:nvPicPr>
          <p:cNvPr id="26" name="Content Placeholder 7">
            <a:extLst>
              <a:ext uri="{FF2B5EF4-FFF2-40B4-BE49-F238E27FC236}">
                <a16:creationId xmlns:a16="http://schemas.microsoft.com/office/drawing/2014/main" id="{A0996A83-CE74-DE4A-A668-EEBD1F9083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27" name="Rectangle 61">
            <a:extLst>
              <a:ext uri="{FF2B5EF4-FFF2-40B4-BE49-F238E27FC236}">
                <a16:creationId xmlns:a16="http://schemas.microsoft.com/office/drawing/2014/main" id="{207C463E-1CC4-264A-A085-D436E4761C79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1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32" name="Rectangle 61">
            <a:extLst>
              <a:ext uri="{FF2B5EF4-FFF2-40B4-BE49-F238E27FC236}">
                <a16:creationId xmlns:a16="http://schemas.microsoft.com/office/drawing/2014/main" id="{2DEE3138-7660-AC4F-9A30-B49EDA95FFD4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5B294941-B89A-3047-AA33-766F76101356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35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7CFCDA-339F-6343-8298-77CE6A230BEE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31DB107-7E0F-7249-B807-A1FBAE9799B8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00FD113-1E93-4A43-9D8E-48D7FA9D8577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69242F-0017-354F-BC87-0F91C8CB12CD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BC7AA4E-75C9-5F4F-B309-0314DDBA1226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9EC2B75-3903-374B-A39A-5F893D1B9A4E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7623D4-7BF8-C841-95B6-7D8DD7F40F41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BBED814-2AFF-4F41-B633-7F53CD04FBFD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21EB57-05A5-0A4D-913A-54898F95ECD7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4DC06D8-A760-B940-B6EE-8A61C999A46B}"/>
              </a:ext>
            </a:extLst>
          </p:cNvPr>
          <p:cNvGrpSpPr/>
          <p:nvPr/>
        </p:nvGrpSpPr>
        <p:grpSpPr>
          <a:xfrm>
            <a:off x="838201" y="5793294"/>
            <a:ext cx="4004255" cy="380827"/>
            <a:chOff x="1065328" y="770705"/>
            <a:chExt cx="4004255" cy="380827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F3D11CE-F17D-EE41-B98E-A5912CC60154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E08A89F-1B5C-6442-BFDC-C1CAF5331C37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66" name="Folded Corner 65">
            <a:extLst>
              <a:ext uri="{FF2B5EF4-FFF2-40B4-BE49-F238E27FC236}">
                <a16:creationId xmlns:a16="http://schemas.microsoft.com/office/drawing/2014/main" id="{125D9F04-D23F-4349-98B9-E55EA77D402E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BDAD9E6-621E-6A4A-BEE8-72D478B16FC2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D5E0F04-F367-6D4D-991C-BF8A1B7044F5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3C8CC80-C6E3-4344-9E87-CF486A52123E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6F45C7-EE22-4543-8227-0EA1CEDD382D}"/>
              </a:ext>
            </a:extLst>
          </p:cNvPr>
          <p:cNvCxnSpPr>
            <a:cxnSpLocks/>
            <a:stCxn id="48" idx="1"/>
            <a:endCxn id="47" idx="3"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2456F66-E3E1-E544-97FC-F2BBCF8053D2}"/>
              </a:ext>
            </a:extLst>
          </p:cNvPr>
          <p:cNvSpPr txBox="1"/>
          <p:nvPr/>
        </p:nvSpPr>
        <p:spPr>
          <a:xfrm>
            <a:off x="4842456" y="5793294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(0 rows)</a:t>
            </a:r>
          </a:p>
        </p:txBody>
      </p:sp>
      <p:grpSp>
        <p:nvGrpSpPr>
          <p:cNvPr id="33" name="Group 38">
            <a:extLst>
              <a:ext uri="{FF2B5EF4-FFF2-40B4-BE49-F238E27FC236}">
                <a16:creationId xmlns:a16="http://schemas.microsoft.com/office/drawing/2014/main" id="{F9C20D4A-4E06-3243-BB64-6E318CF3466A}"/>
              </a:ext>
            </a:extLst>
          </p:cNvPr>
          <p:cNvGrpSpPr/>
          <p:nvPr/>
        </p:nvGrpSpPr>
        <p:grpSpPr>
          <a:xfrm>
            <a:off x="5551982" y="3719729"/>
            <a:ext cx="4992264" cy="1200329"/>
            <a:chOff x="7083914" y="3963875"/>
            <a:chExt cx="4992264" cy="1200329"/>
          </a:xfrm>
        </p:grpSpPr>
        <p:sp>
          <p:nvSpPr>
            <p:cNvPr id="34" name="TextBox 56">
              <a:extLst>
                <a:ext uri="{FF2B5EF4-FFF2-40B4-BE49-F238E27FC236}">
                  <a16:creationId xmlns:a16="http://schemas.microsoft.com/office/drawing/2014/main" id="{1AD2C60C-D7BF-6342-B41A-9158FBC10590}"/>
                </a:ext>
              </a:extLst>
            </p:cNvPr>
            <p:cNvSpPr txBox="1"/>
            <p:nvPr/>
          </p:nvSpPr>
          <p:spPr>
            <a:xfrm>
              <a:off x="7083914" y="4333207"/>
              <a:ext cx="499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Can we make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Q1</a:t>
              </a:r>
              <a:r>
                <a:rPr lang="en-US" sz="2400" dirty="0"/>
                <a:t> retrieve              rows?</a:t>
              </a:r>
            </a:p>
          </p:txBody>
        </p:sp>
        <p:sp>
          <p:nvSpPr>
            <p:cNvPr id="35" name="Left Brace 57">
              <a:extLst>
                <a:ext uri="{FF2B5EF4-FFF2-40B4-BE49-F238E27FC236}">
                  <a16:creationId xmlns:a16="http://schemas.microsoft.com/office/drawing/2014/main" id="{62910B2D-D25A-8A40-97D7-BECCAE022F95}"/>
                </a:ext>
              </a:extLst>
            </p:cNvPr>
            <p:cNvSpPr/>
            <p:nvPr/>
          </p:nvSpPr>
          <p:spPr>
            <a:xfrm>
              <a:off x="10327321" y="4072508"/>
              <a:ext cx="331737" cy="983062"/>
            </a:xfrm>
            <a:prstGeom prst="leftBrac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58">
              <a:extLst>
                <a:ext uri="{FF2B5EF4-FFF2-40B4-BE49-F238E27FC236}">
                  <a16:creationId xmlns:a16="http://schemas.microsoft.com/office/drawing/2014/main" id="{08CECCA1-845B-204E-8FFD-563ABB36380A}"/>
                </a:ext>
              </a:extLst>
            </p:cNvPr>
            <p:cNvSpPr txBox="1"/>
            <p:nvPr/>
          </p:nvSpPr>
          <p:spPr>
            <a:xfrm>
              <a:off x="10643546" y="3963875"/>
              <a:ext cx="494046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  <a:p>
              <a:r>
                <a:rPr lang="en-US" sz="2400" dirty="0"/>
                <a:t>1+</a:t>
              </a:r>
            </a:p>
            <a:p>
              <a:r>
                <a:rPr lang="en-US" sz="2400" dirty="0"/>
                <a:t>2+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D704724-9828-DF42-A0F8-AA5A42074C19}"/>
              </a:ext>
            </a:extLst>
          </p:cNvPr>
          <p:cNvSpPr txBox="1"/>
          <p:nvPr/>
        </p:nvSpPr>
        <p:spPr>
          <a:xfrm>
            <a:off x="10864132" y="3720866"/>
            <a:ext cx="4908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E0</a:t>
            </a:r>
          </a:p>
          <a:p>
            <a:r>
              <a:rPr lang="en-US" sz="2400" b="1" dirty="0"/>
              <a:t>E1</a:t>
            </a:r>
          </a:p>
          <a:p>
            <a:r>
              <a:rPr lang="en-US" sz="2400" b="1" dirty="0"/>
              <a:t>E2</a:t>
            </a:r>
          </a:p>
        </p:txBody>
      </p:sp>
    </p:spTree>
    <p:extLst>
      <p:ext uri="{BB962C8B-B14F-4D97-AF65-F5344CB8AC3E}">
        <p14:creationId xmlns:p14="http://schemas.microsoft.com/office/powerpoint/2010/main" val="12861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3DDA-A61B-0B42-8906-166AB6DD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Ask for three executions to resolve </a:t>
            </a:r>
            <a:r>
              <a:rPr lang="en-US" altLang="zh-CN" b="1" dirty="0">
                <a:latin typeface="Times" pitchFamily="2" charset="0"/>
              </a:rPr>
              <a:t>Prog</a:t>
            </a:r>
            <a:endParaRPr lang="en-US" altLang="zh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54E3-DFCA-0444-B0BD-342B53E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6B6E-C612-5C40-A26C-C12BFE25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861B-2AAA-8145-AD71-0B7FFF28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36</a:t>
            </a:fld>
            <a:endParaRPr lang="en-US" dirty="0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9FB7124B-A6D3-894D-B519-AA929C29910F}"/>
              </a:ext>
            </a:extLst>
          </p:cNvPr>
          <p:cNvSpPr txBox="1"/>
          <p:nvPr/>
        </p:nvSpPr>
        <p:spPr>
          <a:xfrm>
            <a:off x="4560180" y="4744132"/>
            <a:ext cx="1407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Times" pitchFamily="2" charset="0"/>
              </a:rPr>
              <a:t>Prog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:=</a:t>
            </a:r>
            <a:r>
              <a:rPr kumimoji="1" lang="zh-CN" altLang="en-US" sz="2400" dirty="0"/>
              <a:t> </a:t>
            </a:r>
            <a:r>
              <a:rPr kumimoji="1" lang="en-US" altLang="zh-CN" sz="2400" b="1" dirty="0">
                <a:latin typeface="Times" pitchFamily="2" charset="0"/>
              </a:rPr>
              <a:t>If</a:t>
            </a:r>
            <a:endParaRPr kumimoji="1" lang="zh-CN" altLang="en-US" sz="2400" b="1" dirty="0">
              <a:latin typeface="Times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9D5B477-85AF-AB49-9140-6A7BADC8EACC}"/>
              </a:ext>
            </a:extLst>
          </p:cNvPr>
          <p:cNvGrpSpPr/>
          <p:nvPr/>
        </p:nvGrpSpPr>
        <p:grpSpPr>
          <a:xfrm>
            <a:off x="350115" y="1991840"/>
            <a:ext cx="2537791" cy="646331"/>
            <a:chOff x="350115" y="1991840"/>
            <a:chExt cx="2537791" cy="646331"/>
          </a:xfrm>
        </p:grpSpPr>
        <p:sp>
          <p:nvSpPr>
            <p:cNvPr id="59" name="Rectangle 37">
              <a:extLst>
                <a:ext uri="{FF2B5EF4-FFF2-40B4-BE49-F238E27FC236}">
                  <a16:creationId xmlns:a16="http://schemas.microsoft.com/office/drawing/2014/main" id="{D6555376-0CB4-7A44-8EB5-CA60961E5443}"/>
                </a:ext>
              </a:extLst>
            </p:cNvPr>
            <p:cNvSpPr/>
            <p:nvPr/>
          </p:nvSpPr>
          <p:spPr>
            <a:xfrm>
              <a:off x="1467985" y="1991840"/>
              <a:ext cx="474085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</a:t>
              </a:r>
            </a:p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Q2</a:t>
              </a:r>
            </a:p>
          </p:txBody>
        </p:sp>
        <p:sp>
          <p:nvSpPr>
            <p:cNvPr id="60" name="TextBox 42">
              <a:extLst>
                <a:ext uri="{FF2B5EF4-FFF2-40B4-BE49-F238E27FC236}">
                  <a16:creationId xmlns:a16="http://schemas.microsoft.com/office/drawing/2014/main" id="{6AAA4462-CD9B-E24A-83C0-C6EBB42AD6F3}"/>
                </a:ext>
              </a:extLst>
            </p:cNvPr>
            <p:cNvSpPr txBox="1"/>
            <p:nvPr/>
          </p:nvSpPr>
          <p:spPr>
            <a:xfrm>
              <a:off x="1942070" y="1991840"/>
              <a:ext cx="945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(0 rows)</a:t>
              </a:r>
            </a:p>
          </p:txBody>
        </p:sp>
        <p:sp>
          <p:nvSpPr>
            <p:cNvPr id="61" name="TextBox 41">
              <a:extLst>
                <a:ext uri="{FF2B5EF4-FFF2-40B4-BE49-F238E27FC236}">
                  <a16:creationId xmlns:a16="http://schemas.microsoft.com/office/drawing/2014/main" id="{4D6EBA1E-D498-FF4B-8DAE-C2B74332EB2C}"/>
                </a:ext>
              </a:extLst>
            </p:cNvPr>
            <p:cNvSpPr txBox="1"/>
            <p:nvPr/>
          </p:nvSpPr>
          <p:spPr>
            <a:xfrm>
              <a:off x="350115" y="1991840"/>
              <a:ext cx="1115305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/>
                <a:t>Execution</a:t>
              </a:r>
            </a:p>
            <a:p>
              <a:pPr algn="ctr"/>
              <a:r>
                <a:rPr lang="en-US" altLang="zh-CN" b="1" dirty="0"/>
                <a:t>E0</a:t>
              </a:r>
              <a:endParaRPr lang="en-US" dirty="0"/>
            </a:p>
          </p:txBody>
        </p: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id="{76894CE8-A022-FD4C-9E8C-1121213F4BD7}"/>
              </a:ext>
            </a:extLst>
          </p:cNvPr>
          <p:cNvSpPr txBox="1"/>
          <p:nvPr/>
        </p:nvSpPr>
        <p:spPr>
          <a:xfrm>
            <a:off x="350115" y="4744132"/>
            <a:ext cx="1663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Times" pitchFamily="2" charset="0"/>
              </a:rPr>
              <a:t>Prog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:=</a:t>
            </a:r>
            <a:r>
              <a:rPr kumimoji="1" lang="zh-CN" altLang="en-US" sz="2400" dirty="0"/>
              <a:t> </a:t>
            </a:r>
            <a:r>
              <a:rPr kumimoji="1" lang="en-US" altLang="zh-CN" sz="2400" b="1" dirty="0" err="1">
                <a:latin typeface="Times" pitchFamily="2" charset="0"/>
              </a:rPr>
              <a:t>Seq</a:t>
            </a:r>
            <a:endParaRPr kumimoji="1" lang="zh-CN" altLang="en-US" sz="2400" b="1" dirty="0">
              <a:latin typeface="Times" pitchFamily="2" charset="0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33A529DE-AA9E-5440-A1FA-97E98FB38474}"/>
              </a:ext>
            </a:extLst>
          </p:cNvPr>
          <p:cNvSpPr txBox="1"/>
          <p:nvPr/>
        </p:nvSpPr>
        <p:spPr>
          <a:xfrm>
            <a:off x="8610600" y="4744132"/>
            <a:ext cx="1662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Times" pitchFamily="2" charset="0"/>
              </a:rPr>
              <a:t>Prog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:=</a:t>
            </a:r>
            <a:r>
              <a:rPr kumimoji="1" lang="zh-CN" altLang="en-US" sz="2400" dirty="0"/>
              <a:t> </a:t>
            </a:r>
            <a:r>
              <a:rPr kumimoji="1" lang="en-US" altLang="zh-CN" sz="2400" b="1" dirty="0">
                <a:latin typeface="Times" pitchFamily="2" charset="0"/>
              </a:rPr>
              <a:t>For</a:t>
            </a:r>
            <a:endParaRPr kumimoji="1" lang="zh-CN" altLang="en-US" sz="2400" b="1" dirty="0">
              <a:latin typeface="Times" pitchFamily="2" charset="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E4A350AB-71B9-F749-9571-920EE0E19CE6}"/>
              </a:ext>
            </a:extLst>
          </p:cNvPr>
          <p:cNvSpPr/>
          <p:nvPr/>
        </p:nvSpPr>
        <p:spPr>
          <a:xfrm>
            <a:off x="8610600" y="5386954"/>
            <a:ext cx="1634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DSL restrictions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DBA5B72-E0C1-FB40-9025-4E0904B747D8}"/>
              </a:ext>
            </a:extLst>
          </p:cNvPr>
          <p:cNvGrpSpPr/>
          <p:nvPr/>
        </p:nvGrpSpPr>
        <p:grpSpPr>
          <a:xfrm>
            <a:off x="350115" y="3094000"/>
            <a:ext cx="2645769" cy="646331"/>
            <a:chOff x="254865" y="3764175"/>
            <a:chExt cx="2645769" cy="646331"/>
          </a:xfrm>
        </p:grpSpPr>
        <p:sp>
          <p:nvSpPr>
            <p:cNvPr id="55" name="Rectangle 37">
              <a:extLst>
                <a:ext uri="{FF2B5EF4-FFF2-40B4-BE49-F238E27FC236}">
                  <a16:creationId xmlns:a16="http://schemas.microsoft.com/office/drawing/2014/main" id="{E147F7C7-9102-D142-9E26-99F1DB899825}"/>
                </a:ext>
              </a:extLst>
            </p:cNvPr>
            <p:cNvSpPr/>
            <p:nvPr/>
          </p:nvSpPr>
          <p:spPr>
            <a:xfrm>
              <a:off x="1365296" y="3764175"/>
              <a:ext cx="474085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Q2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42">
              <a:extLst>
                <a:ext uri="{FF2B5EF4-FFF2-40B4-BE49-F238E27FC236}">
                  <a16:creationId xmlns:a16="http://schemas.microsoft.com/office/drawing/2014/main" id="{025051EA-1DDF-074E-BD2F-DF941FAE5F84}"/>
                </a:ext>
              </a:extLst>
            </p:cNvPr>
            <p:cNvSpPr txBox="1"/>
            <p:nvPr/>
          </p:nvSpPr>
          <p:spPr>
            <a:xfrm>
              <a:off x="1839381" y="3764175"/>
              <a:ext cx="106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altLang="zh-CN" dirty="0"/>
                <a:t>1+</a:t>
              </a:r>
              <a:r>
                <a:rPr lang="en-US" dirty="0"/>
                <a:t> row</a:t>
              </a:r>
              <a:r>
                <a:rPr lang="en-US" altLang="zh-CN" dirty="0"/>
                <a:t>s</a:t>
              </a:r>
              <a:r>
                <a:rPr lang="en-US" dirty="0"/>
                <a:t>)</a:t>
              </a:r>
            </a:p>
          </p:txBody>
        </p:sp>
        <p:sp>
          <p:nvSpPr>
            <p:cNvPr id="38" name="TextBox 41">
              <a:extLst>
                <a:ext uri="{FF2B5EF4-FFF2-40B4-BE49-F238E27FC236}">
                  <a16:creationId xmlns:a16="http://schemas.microsoft.com/office/drawing/2014/main" id="{7663AB6B-139F-F849-B2F8-291A3047DE4B}"/>
                </a:ext>
              </a:extLst>
            </p:cNvPr>
            <p:cNvSpPr txBox="1"/>
            <p:nvPr/>
          </p:nvSpPr>
          <p:spPr>
            <a:xfrm>
              <a:off x="254865" y="3764175"/>
              <a:ext cx="1115305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/>
                <a:t>Execution</a:t>
              </a:r>
            </a:p>
            <a:p>
              <a:pPr algn="ctr"/>
              <a:r>
                <a:rPr lang="en-US" b="1" dirty="0"/>
                <a:t>E1</a:t>
              </a:r>
              <a:endParaRPr 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287DA0C-228D-ED44-94F7-FB521FA40193}"/>
              </a:ext>
            </a:extLst>
          </p:cNvPr>
          <p:cNvGrpSpPr/>
          <p:nvPr/>
        </p:nvGrpSpPr>
        <p:grpSpPr>
          <a:xfrm>
            <a:off x="4560180" y="1991840"/>
            <a:ext cx="2535226" cy="646331"/>
            <a:chOff x="4173262" y="1991840"/>
            <a:chExt cx="2535226" cy="646331"/>
          </a:xfrm>
        </p:grpSpPr>
        <p:sp>
          <p:nvSpPr>
            <p:cNvPr id="21" name="Rectangle 37">
              <a:extLst>
                <a:ext uri="{FF2B5EF4-FFF2-40B4-BE49-F238E27FC236}">
                  <a16:creationId xmlns:a16="http://schemas.microsoft.com/office/drawing/2014/main" id="{D748E8A5-4557-CE45-8A8B-DB770E581A4C}"/>
                </a:ext>
              </a:extLst>
            </p:cNvPr>
            <p:cNvSpPr/>
            <p:nvPr/>
          </p:nvSpPr>
          <p:spPr>
            <a:xfrm>
              <a:off x="5288567" y="1991840"/>
              <a:ext cx="474085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</a:t>
              </a:r>
            </a:p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Q2</a:t>
              </a:r>
            </a:p>
          </p:txBody>
        </p:sp>
        <p:sp>
          <p:nvSpPr>
            <p:cNvPr id="20" name="TextBox 42">
              <a:extLst>
                <a:ext uri="{FF2B5EF4-FFF2-40B4-BE49-F238E27FC236}">
                  <a16:creationId xmlns:a16="http://schemas.microsoft.com/office/drawing/2014/main" id="{70AB2890-06B1-CE4B-9919-09F2B07E486B}"/>
                </a:ext>
              </a:extLst>
            </p:cNvPr>
            <p:cNvSpPr txBox="1"/>
            <p:nvPr/>
          </p:nvSpPr>
          <p:spPr>
            <a:xfrm>
              <a:off x="5762652" y="1991840"/>
              <a:ext cx="945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(0 rows)</a:t>
              </a:r>
            </a:p>
          </p:txBody>
        </p:sp>
        <p:sp>
          <p:nvSpPr>
            <p:cNvPr id="39" name="TextBox 41">
              <a:extLst>
                <a:ext uri="{FF2B5EF4-FFF2-40B4-BE49-F238E27FC236}">
                  <a16:creationId xmlns:a16="http://schemas.microsoft.com/office/drawing/2014/main" id="{D2C7B92F-ACD0-B64D-A186-B6F74DA1F71A}"/>
                </a:ext>
              </a:extLst>
            </p:cNvPr>
            <p:cNvSpPr txBox="1"/>
            <p:nvPr/>
          </p:nvSpPr>
          <p:spPr>
            <a:xfrm>
              <a:off x="4173262" y="1991840"/>
              <a:ext cx="1115305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/>
                <a:t>Execution</a:t>
              </a:r>
            </a:p>
            <a:p>
              <a:pPr algn="ctr"/>
              <a:r>
                <a:rPr lang="en-US" altLang="zh-CN" b="1" dirty="0"/>
                <a:t>E0</a:t>
              </a:r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C3E9C4-09D5-7448-B812-9E076EC7AC18}"/>
              </a:ext>
            </a:extLst>
          </p:cNvPr>
          <p:cNvGrpSpPr/>
          <p:nvPr/>
        </p:nvGrpSpPr>
        <p:grpSpPr>
          <a:xfrm>
            <a:off x="4560180" y="3094000"/>
            <a:ext cx="2645769" cy="646331"/>
            <a:chOff x="4078012" y="3764175"/>
            <a:chExt cx="2645769" cy="646331"/>
          </a:xfrm>
        </p:grpSpPr>
        <p:sp>
          <p:nvSpPr>
            <p:cNvPr id="36" name="Rectangle 37">
              <a:extLst>
                <a:ext uri="{FF2B5EF4-FFF2-40B4-BE49-F238E27FC236}">
                  <a16:creationId xmlns:a16="http://schemas.microsoft.com/office/drawing/2014/main" id="{7B168D32-05B4-E84C-B51A-D52C658DF28D}"/>
                </a:ext>
              </a:extLst>
            </p:cNvPr>
            <p:cNvSpPr/>
            <p:nvPr/>
          </p:nvSpPr>
          <p:spPr>
            <a:xfrm>
              <a:off x="5188443" y="3764175"/>
              <a:ext cx="474085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Q</a:t>
              </a:r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42">
              <a:extLst>
                <a:ext uri="{FF2B5EF4-FFF2-40B4-BE49-F238E27FC236}">
                  <a16:creationId xmlns:a16="http://schemas.microsoft.com/office/drawing/2014/main" id="{8A495791-F4C4-BB4E-BDF5-93242A8392BD}"/>
                </a:ext>
              </a:extLst>
            </p:cNvPr>
            <p:cNvSpPr txBox="1"/>
            <p:nvPr/>
          </p:nvSpPr>
          <p:spPr>
            <a:xfrm>
              <a:off x="5662528" y="3764175"/>
              <a:ext cx="106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altLang="zh-CN" dirty="0"/>
                <a:t>1+</a:t>
              </a:r>
              <a:r>
                <a:rPr lang="en-US" dirty="0"/>
                <a:t> row</a:t>
              </a:r>
              <a:r>
                <a:rPr lang="en-US" altLang="zh-CN" dirty="0"/>
                <a:t>s</a:t>
              </a:r>
              <a:r>
                <a:rPr lang="en-US" dirty="0"/>
                <a:t>)</a:t>
              </a: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1B3FED6E-1894-C74F-8F45-C14E56840CCF}"/>
                </a:ext>
              </a:extLst>
            </p:cNvPr>
            <p:cNvSpPr txBox="1"/>
            <p:nvPr/>
          </p:nvSpPr>
          <p:spPr>
            <a:xfrm>
              <a:off x="4078012" y="3764175"/>
              <a:ext cx="1115305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/>
                <a:t>Execution</a:t>
              </a:r>
            </a:p>
            <a:p>
              <a:pPr algn="ctr"/>
              <a:r>
                <a:rPr lang="en-US" altLang="zh-CN" b="1" dirty="0"/>
                <a:t>E1</a:t>
              </a:r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458F1D-56B8-ED4A-95F7-7FF931B42D45}"/>
              </a:ext>
            </a:extLst>
          </p:cNvPr>
          <p:cNvGrpSpPr/>
          <p:nvPr/>
        </p:nvGrpSpPr>
        <p:grpSpPr>
          <a:xfrm>
            <a:off x="8610600" y="1991840"/>
            <a:ext cx="3221205" cy="1085459"/>
            <a:chOff x="7285730" y="1991840"/>
            <a:chExt cx="3221205" cy="1085459"/>
          </a:xfrm>
        </p:grpSpPr>
        <p:sp>
          <p:nvSpPr>
            <p:cNvPr id="66" name="Rectangle 37">
              <a:extLst>
                <a:ext uri="{FF2B5EF4-FFF2-40B4-BE49-F238E27FC236}">
                  <a16:creationId xmlns:a16="http://schemas.microsoft.com/office/drawing/2014/main" id="{A09D72D4-4D41-8845-A389-7866E7E83C86}"/>
                </a:ext>
              </a:extLst>
            </p:cNvPr>
            <p:cNvSpPr/>
            <p:nvPr/>
          </p:nvSpPr>
          <p:spPr>
            <a:xfrm>
              <a:off x="8401035" y="1991840"/>
              <a:ext cx="895569" cy="108545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</a:t>
              </a:r>
            </a:p>
            <a:p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[rep1]</a:t>
              </a:r>
            </a:p>
            <a:p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  <a:p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  <a:r>
                <a:rPr lang="en-US" altLang="zh-CN" sz="1600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repN</a:t>
              </a:r>
              <a:r>
                <a:rPr lang="en-US" altLang="zh-CN" sz="1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42">
              <a:extLst>
                <a:ext uri="{FF2B5EF4-FFF2-40B4-BE49-F238E27FC236}">
                  <a16:creationId xmlns:a16="http://schemas.microsoft.com/office/drawing/2014/main" id="{6CB9489B-6600-E241-8A94-0FBF3614FDC3}"/>
                </a:ext>
              </a:extLst>
            </p:cNvPr>
            <p:cNvSpPr txBox="1"/>
            <p:nvPr/>
          </p:nvSpPr>
          <p:spPr>
            <a:xfrm>
              <a:off x="9296604" y="1991840"/>
              <a:ext cx="1210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altLang="zh-CN" dirty="0"/>
                <a:t>N≥2</a:t>
              </a:r>
              <a:r>
                <a:rPr lang="en-US" dirty="0"/>
                <a:t> row</a:t>
              </a:r>
              <a:r>
                <a:rPr lang="en-US" altLang="zh-CN" dirty="0"/>
                <a:t>s</a:t>
              </a:r>
              <a:r>
                <a:rPr lang="en-US" dirty="0"/>
                <a:t>)</a:t>
              </a:r>
            </a:p>
          </p:txBody>
        </p:sp>
        <p:sp>
          <p:nvSpPr>
            <p:cNvPr id="41" name="TextBox 41">
              <a:extLst>
                <a:ext uri="{FF2B5EF4-FFF2-40B4-BE49-F238E27FC236}">
                  <a16:creationId xmlns:a16="http://schemas.microsoft.com/office/drawing/2014/main" id="{CE11FA2F-3724-5D4F-BD0A-F9AB96E2BCDE}"/>
                </a:ext>
              </a:extLst>
            </p:cNvPr>
            <p:cNvSpPr txBox="1"/>
            <p:nvPr/>
          </p:nvSpPr>
          <p:spPr>
            <a:xfrm>
              <a:off x="7285730" y="1991840"/>
              <a:ext cx="1115305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/>
                <a:t>Execution</a:t>
              </a:r>
            </a:p>
            <a:p>
              <a:pPr algn="ctr"/>
              <a:r>
                <a:rPr lang="en-US" altLang="zh-CN" b="1" dirty="0"/>
                <a:t>E2</a:t>
              </a:r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3D65850-EAC8-4C43-99AB-DC7306E120C4}"/>
              </a:ext>
            </a:extLst>
          </p:cNvPr>
          <p:cNvGrpSpPr/>
          <p:nvPr/>
        </p:nvGrpSpPr>
        <p:grpSpPr>
          <a:xfrm>
            <a:off x="1999221" y="2012102"/>
            <a:ext cx="336302" cy="1416524"/>
            <a:chOff x="1999221" y="2012102"/>
            <a:chExt cx="336302" cy="1416524"/>
          </a:xfrm>
        </p:grpSpPr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A8DD0A39-7E53-9547-BB5D-8D8D2C1CDEB0}"/>
                </a:ext>
              </a:extLst>
            </p:cNvPr>
            <p:cNvSpPr/>
            <p:nvPr/>
          </p:nvSpPr>
          <p:spPr>
            <a:xfrm>
              <a:off x="1999222" y="2012102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9">
              <a:extLst>
                <a:ext uri="{FF2B5EF4-FFF2-40B4-BE49-F238E27FC236}">
                  <a16:creationId xmlns:a16="http://schemas.microsoft.com/office/drawing/2014/main" id="{4273112E-8E80-7646-932A-4558CCEE74B1}"/>
                </a:ext>
              </a:extLst>
            </p:cNvPr>
            <p:cNvSpPr/>
            <p:nvPr/>
          </p:nvSpPr>
          <p:spPr>
            <a:xfrm>
              <a:off x="1999221" y="3106982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4AD89B-28A9-ED45-83C3-41EF21B118EC}"/>
              </a:ext>
            </a:extLst>
          </p:cNvPr>
          <p:cNvGrpSpPr/>
          <p:nvPr/>
        </p:nvGrpSpPr>
        <p:grpSpPr>
          <a:xfrm>
            <a:off x="5701660" y="2269457"/>
            <a:ext cx="336301" cy="1427321"/>
            <a:chOff x="5314742" y="2269457"/>
            <a:chExt cx="336301" cy="1427321"/>
          </a:xfrm>
        </p:grpSpPr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5B83D2A0-6310-B043-8809-1D3FB4A61A74}"/>
                </a:ext>
              </a:extLst>
            </p:cNvPr>
            <p:cNvSpPr/>
            <p:nvPr/>
          </p:nvSpPr>
          <p:spPr>
            <a:xfrm>
              <a:off x="5314742" y="2269457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05E07E0D-F139-1648-966E-C63ECEF85271}"/>
                </a:ext>
              </a:extLst>
            </p:cNvPr>
            <p:cNvSpPr/>
            <p:nvPr/>
          </p:nvSpPr>
          <p:spPr>
            <a:xfrm>
              <a:off x="5314742" y="3375134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9">
            <a:extLst>
              <a:ext uri="{FF2B5EF4-FFF2-40B4-BE49-F238E27FC236}">
                <a16:creationId xmlns:a16="http://schemas.microsoft.com/office/drawing/2014/main" id="{1F1A42F3-CB60-6E42-A008-F8C2B4B68D37}"/>
              </a:ext>
            </a:extLst>
          </p:cNvPr>
          <p:cNvSpPr/>
          <p:nvPr/>
        </p:nvSpPr>
        <p:spPr>
          <a:xfrm>
            <a:off x="9767318" y="2269457"/>
            <a:ext cx="817111" cy="807842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riped Right Arrow 41">
            <a:extLst>
              <a:ext uri="{FF2B5EF4-FFF2-40B4-BE49-F238E27FC236}">
                <a16:creationId xmlns:a16="http://schemas.microsoft.com/office/drawing/2014/main" id="{D6E40F13-4D5B-D248-B373-B6EF756BEBE7}"/>
              </a:ext>
            </a:extLst>
          </p:cNvPr>
          <p:cNvSpPr/>
          <p:nvPr/>
        </p:nvSpPr>
        <p:spPr>
          <a:xfrm rot="5400000">
            <a:off x="907625" y="4193991"/>
            <a:ext cx="548640" cy="346454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triped Right Arrow 42">
            <a:extLst>
              <a:ext uri="{FF2B5EF4-FFF2-40B4-BE49-F238E27FC236}">
                <a16:creationId xmlns:a16="http://schemas.microsoft.com/office/drawing/2014/main" id="{89106D09-6272-614F-999D-2760DCD7BBBC}"/>
              </a:ext>
            </a:extLst>
          </p:cNvPr>
          <p:cNvSpPr/>
          <p:nvPr/>
        </p:nvSpPr>
        <p:spPr>
          <a:xfrm rot="5400000">
            <a:off x="4989450" y="4187974"/>
            <a:ext cx="548640" cy="346454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triped Right Arrow 43">
            <a:extLst>
              <a:ext uri="{FF2B5EF4-FFF2-40B4-BE49-F238E27FC236}">
                <a16:creationId xmlns:a16="http://schemas.microsoft.com/office/drawing/2014/main" id="{1F6FC652-6935-BE41-981B-531163B5FA77}"/>
              </a:ext>
            </a:extLst>
          </p:cNvPr>
          <p:cNvSpPr/>
          <p:nvPr/>
        </p:nvSpPr>
        <p:spPr>
          <a:xfrm rot="5400000">
            <a:off x="9153587" y="4193991"/>
            <a:ext cx="548640" cy="346454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4" grpId="0"/>
      <p:bldP spid="69" grpId="0"/>
      <p:bldP spid="71" grpId="0"/>
      <p:bldP spid="50" grpId="0" animBg="1"/>
      <p:bldP spid="42" grpId="0" animBg="1"/>
      <p:bldP spid="43" grpId="0" animBg="1"/>
      <p:bldP spid="4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411336D-8EE3-1542-BA42-DB7834DB0AB5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5B294941-B89A-3047-AA33-766F76101356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EF62055-0503-084E-8841-5DE2EC1F5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696" y="3733822"/>
            <a:ext cx="3225103" cy="244029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E0</a:t>
            </a:r>
            <a:r>
              <a:rPr lang="en-US" dirty="0"/>
              <a:t>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Q1</a:t>
            </a:r>
            <a:r>
              <a:rPr lang="en-US" dirty="0"/>
              <a:t> gets 0 rows):</a:t>
            </a:r>
            <a:br>
              <a:rPr lang="en-US" dirty="0"/>
            </a:br>
            <a:r>
              <a:rPr lang="en-US" dirty="0"/>
              <a:t>Previous execution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E2</a:t>
            </a:r>
            <a:r>
              <a:rPr lang="en-US" dirty="0"/>
              <a:t>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Q1</a:t>
            </a:r>
            <a:r>
              <a:rPr lang="en-US" dirty="0"/>
              <a:t> gets 2+ rows):</a:t>
            </a:r>
            <a:br>
              <a:rPr lang="en-US" dirty="0"/>
            </a:br>
            <a:r>
              <a:rPr lang="en-US" dirty="0" err="1"/>
              <a:t>Unsat</a:t>
            </a:r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E1</a:t>
            </a:r>
            <a:r>
              <a:rPr lang="en-US" dirty="0"/>
              <a:t>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Q1</a:t>
            </a:r>
            <a:r>
              <a:rPr lang="en-US" dirty="0"/>
              <a:t> gets 1+ rows):</a:t>
            </a:r>
            <a:br>
              <a:rPr lang="en-US" dirty="0"/>
            </a:br>
            <a:r>
              <a:rPr lang="en-US" dirty="0"/>
              <a:t>Next execution…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37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7CFCDA-339F-6343-8298-77CE6A230BEE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31DB107-7E0F-7249-B807-A1FBAE9799B8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00FD113-1E93-4A43-9D8E-48D7FA9D8577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69242F-0017-354F-BC87-0F91C8CB12CD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BC7AA4E-75C9-5F4F-B309-0314DDBA1226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9EC2B75-3903-374B-A39A-5F893D1B9A4E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7623D4-7BF8-C841-95B6-7D8DD7F40F41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BBED814-2AFF-4F41-B633-7F53CD04FBFD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21EB57-05A5-0A4D-913A-54898F95ECD7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sp>
        <p:nvSpPr>
          <p:cNvPr id="66" name="Folded Corner 65">
            <a:extLst>
              <a:ext uri="{FF2B5EF4-FFF2-40B4-BE49-F238E27FC236}">
                <a16:creationId xmlns:a16="http://schemas.microsoft.com/office/drawing/2014/main" id="{125D9F04-D23F-4349-98B9-E55EA77D402E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BDAD9E6-621E-6A4A-BEE8-72D478B16FC2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D5E0F04-F367-6D4D-991C-BF8A1B7044F5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3C8CC80-C6E3-4344-9E87-CF486A52123E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6F45C7-EE22-4543-8227-0EA1CEDD382D}"/>
              </a:ext>
            </a:extLst>
          </p:cNvPr>
          <p:cNvCxnSpPr>
            <a:cxnSpLocks/>
            <a:stCxn id="48" idx="1"/>
            <a:endCxn id="47" idx="3"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F6F265-B522-1249-B313-F11340EEB43E}"/>
              </a:ext>
            </a:extLst>
          </p:cNvPr>
          <p:cNvGrpSpPr/>
          <p:nvPr/>
        </p:nvGrpSpPr>
        <p:grpSpPr>
          <a:xfrm>
            <a:off x="1105825" y="5793294"/>
            <a:ext cx="4004255" cy="380827"/>
            <a:chOff x="1065328" y="770705"/>
            <a:chExt cx="4004255" cy="38082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3D706D6-153D-B843-A4ED-BDB5D13EEBAE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11B045B-496F-4C4E-B798-F06873F675F5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36379583-B088-3E46-B109-87B149962A67}"/>
              </a:ext>
            </a:extLst>
          </p:cNvPr>
          <p:cNvSpPr txBox="1"/>
          <p:nvPr/>
        </p:nvSpPr>
        <p:spPr>
          <a:xfrm>
            <a:off x="5110080" y="5793294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(0 rows)</a:t>
            </a:r>
          </a:p>
        </p:txBody>
      </p:sp>
      <p:sp>
        <p:nvSpPr>
          <p:cNvPr id="35" name="TextBox 58">
            <a:extLst>
              <a:ext uri="{FF2B5EF4-FFF2-40B4-BE49-F238E27FC236}">
                <a16:creationId xmlns:a16="http://schemas.microsoft.com/office/drawing/2014/main" id="{FC4F2F2E-4A19-B949-8CF0-F70BFF64F54F}"/>
              </a:ext>
            </a:extLst>
          </p:cNvPr>
          <p:cNvSpPr txBox="1"/>
          <p:nvPr/>
        </p:nvSpPr>
        <p:spPr>
          <a:xfrm>
            <a:off x="-9481" y="5793207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</a:t>
            </a:r>
            <a:r>
              <a:rPr lang="en-US" altLang="zh-CN" b="1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879065B5-C44D-CB4C-8411-C86039CA8E17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38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0FA42CBB-8484-0D40-8F92-0F156B5AE572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4246913" y="2720051"/>
            <a:ext cx="1477988" cy="2821043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34">
            <a:extLst>
              <a:ext uri="{FF2B5EF4-FFF2-40B4-BE49-F238E27FC236}">
                <a16:creationId xmlns:a16="http://schemas.microsoft.com/office/drawing/2014/main" id="{E0A4D96B-B9C3-6D41-90F6-1426FB35D285}"/>
              </a:ext>
            </a:extLst>
          </p:cNvPr>
          <p:cNvCxnSpPr>
            <a:cxnSpLocks/>
          </p:cNvCxnSpPr>
          <p:nvPr/>
        </p:nvCxnSpPr>
        <p:spPr>
          <a:xfrm>
            <a:off x="4180382" y="2834956"/>
            <a:ext cx="137160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D5D87C33-4230-8C4B-8804-25C52882C720}"/>
              </a:ext>
            </a:extLst>
          </p:cNvPr>
          <p:cNvSpPr txBox="1"/>
          <p:nvPr/>
        </p:nvSpPr>
        <p:spPr>
          <a:xfrm>
            <a:off x="-9481" y="2202095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  <p:sp>
        <p:nvSpPr>
          <p:cNvPr id="62" name="文本框 1">
            <a:extLst>
              <a:ext uri="{FF2B5EF4-FFF2-40B4-BE49-F238E27FC236}">
                <a16:creationId xmlns:a16="http://schemas.microsoft.com/office/drawing/2014/main" id="{BFC80585-A347-4547-B6C5-7B44EBD8C14D}"/>
              </a:ext>
            </a:extLst>
          </p:cNvPr>
          <p:cNvSpPr txBox="1"/>
          <p:nvPr/>
        </p:nvSpPr>
        <p:spPr>
          <a:xfrm>
            <a:off x="4289056" y="4890305"/>
            <a:ext cx="1796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student: </a:t>
            </a:r>
            <a:r>
              <a:rPr kumimoji="1" lang="en-US" altLang="zh-CN" b="1" u="sng" dirty="0">
                <a:solidFill>
                  <a:schemeClr val="accent2">
                    <a:lumMod val="75000"/>
                  </a:schemeClr>
                </a:solidFill>
              </a:rPr>
              <a:t>id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0, password = 2,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firstname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3, …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Folded Corner 71">
            <a:extLst>
              <a:ext uri="{FF2B5EF4-FFF2-40B4-BE49-F238E27FC236}">
                <a16:creationId xmlns:a16="http://schemas.microsoft.com/office/drawing/2014/main" id="{24E2F61F-9131-F54B-9903-19F0B8050F47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95" name="Cloud Callout 94">
            <a:extLst>
              <a:ext uri="{FF2B5EF4-FFF2-40B4-BE49-F238E27FC236}">
                <a16:creationId xmlns:a16="http://schemas.microsoft.com/office/drawing/2014/main" id="{C8744FC5-CE6E-A74F-8139-445B32E270D2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909DAEE-36CE-F84C-A5EE-CA521A370710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942F078-48D7-8843-8553-10C3D0C4E28C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C9088FA-C991-A943-A692-FCD25557C9DE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8871163-D950-8243-9728-94E6965FC5B8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3E2DDFB-1C24-3941-8596-2C9C399F3C18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B67194B-86F5-F947-A542-297A553E6FFA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4553252-BBDD-FC4A-BBC2-1D134D72BAA7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5D9D3F9-7C07-9C46-A840-D5801365FC45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4250899-3864-394F-80C7-8982E0DB6795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7A09442-A1C7-374E-A0E2-FDBB9AD2DD26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DEE7397-8419-1A4E-B13A-43AC505C48DD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2BF23C9-CD9C-3B40-950D-B5646137E315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9A4E729-D2B7-284F-873F-311E51EFEA3D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417318C8-367C-DA45-92BD-94373E3D78A1}"/>
              </a:ext>
            </a:extLst>
          </p:cNvPr>
          <p:cNvGrpSpPr/>
          <p:nvPr/>
        </p:nvGrpSpPr>
        <p:grpSpPr>
          <a:xfrm>
            <a:off x="4888582" y="2101930"/>
            <a:ext cx="955645" cy="3133863"/>
            <a:chOff x="8754940" y="778648"/>
            <a:chExt cx="955645" cy="3133863"/>
          </a:xfrm>
        </p:grpSpPr>
        <p:sp>
          <p:nvSpPr>
            <p:cNvPr id="45" name="Rectangle 9">
              <a:extLst>
                <a:ext uri="{FF2B5EF4-FFF2-40B4-BE49-F238E27FC236}">
                  <a16:creationId xmlns:a16="http://schemas.microsoft.com/office/drawing/2014/main" id="{045C0141-B540-B644-A4C4-19DE56FA7D19}"/>
                </a:ext>
              </a:extLst>
            </p:cNvPr>
            <p:cNvSpPr/>
            <p:nvPr/>
          </p:nvSpPr>
          <p:spPr>
            <a:xfrm>
              <a:off x="8754940" y="778648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A925B23E-91A7-B544-A9E1-A0BC45731B4E}"/>
                </a:ext>
              </a:extLst>
            </p:cNvPr>
            <p:cNvSpPr/>
            <p:nvPr/>
          </p:nvSpPr>
          <p:spPr>
            <a:xfrm>
              <a:off x="9374284" y="3590867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050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1B355-BF08-BB43-A5AA-DD940148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825625"/>
            <a:ext cx="7315200" cy="4351338"/>
          </a:xfrm>
        </p:spPr>
        <p:txBody>
          <a:bodyPr/>
          <a:lstStyle/>
          <a:p>
            <a:r>
              <a:rPr kumimoji="1" lang="en-US" altLang="zh-CN" dirty="0"/>
              <a:t>students</a:t>
            </a:r>
          </a:p>
          <a:p>
            <a:pPr lvl="1"/>
            <a:r>
              <a:rPr kumimoji="1" lang="en-US" altLang="zh-CN" b="1" u="sng" dirty="0">
                <a:solidFill>
                  <a:schemeClr val="accent2">
                    <a:lumMod val="75000"/>
                  </a:schemeClr>
                </a:solidFill>
              </a:rPr>
              <a:t>id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0, password = 2,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firstname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3,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lastname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4</a:t>
            </a:r>
          </a:p>
          <a:p>
            <a:r>
              <a:rPr kumimoji="1" lang="en-US" altLang="zh-CN" dirty="0"/>
              <a:t>teachers</a:t>
            </a:r>
          </a:p>
          <a:p>
            <a:pPr lvl="1"/>
            <a:r>
              <a:rPr kumimoji="1" lang="en-US" altLang="zh-CN" dirty="0"/>
              <a:t>Empty</a:t>
            </a:r>
          </a:p>
          <a:p>
            <a:r>
              <a:rPr kumimoji="1" lang="en-US" altLang="zh-CN" dirty="0"/>
              <a:t>courses</a:t>
            </a:r>
          </a:p>
          <a:p>
            <a:pPr lvl="1"/>
            <a:r>
              <a:rPr kumimoji="1" lang="en-US" altLang="zh-CN" dirty="0"/>
              <a:t>Empty</a:t>
            </a:r>
          </a:p>
          <a:p>
            <a:r>
              <a:rPr kumimoji="1" lang="en-US" altLang="zh-CN" dirty="0"/>
              <a:t>registration</a:t>
            </a:r>
          </a:p>
          <a:p>
            <a:pPr lvl="1"/>
            <a:r>
              <a:rPr kumimoji="1" lang="en-US" dirty="0"/>
              <a:t>Empty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E611-1DA2-D44A-B5EE-D0935D02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A7133-0970-5248-A47E-BB9566B5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F3F45-12FF-6F47-B982-B9E65A45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39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D6F163-4A99-5C40-A6FC-C836DBC81A11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885E707-A5DF-374D-AFBB-BA2C5F137F97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0A81757-8520-004D-AA2A-FE46F846FC4B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9911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2739-BB73-7248-8AC4-A3DDDDAD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</a:t>
            </a:r>
            <a:r>
              <a:rPr lang="en-US" altLang="zh-CN" dirty="0"/>
              <a:t>tivation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3D6DF-0DC3-CD4F-8CED-64A2A2AE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5859"/>
            <a:ext cx="10515600" cy="1691103"/>
          </a:xfrm>
        </p:spPr>
        <p:txBody>
          <a:bodyPr/>
          <a:lstStyle/>
          <a:p>
            <a:r>
              <a:rPr lang="en-US" dirty="0"/>
              <a:t>Leverage a program as the specification</a:t>
            </a:r>
          </a:p>
          <a:p>
            <a:r>
              <a:rPr lang="en-US" dirty="0"/>
              <a:t>Use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active learning </a:t>
            </a:r>
            <a:r>
              <a:rPr lang="en-US" dirty="0"/>
              <a:t>to select inputs that eliminate uncertainty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Synthesizer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852F23CA-BD95-BD47-908E-B0EEC9DB19BA}"/>
              </a:ext>
            </a:extLst>
          </p:cNvPr>
          <p:cNvSpPr/>
          <p:nvPr/>
        </p:nvSpPr>
        <p:spPr>
          <a:xfrm>
            <a:off x="8610600" y="2537139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Synthesized program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932607-2CB2-224E-A380-95DE7A31CE1D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240874" y="2964359"/>
            <a:ext cx="1369726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1521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Program</a:t>
            </a:r>
          </a:p>
          <a:p>
            <a:pPr algn="ctr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(Black box)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3E9D2E-2937-3242-8F59-E09782B71886}"/>
              </a:ext>
            </a:extLst>
          </p:cNvPr>
          <p:cNvGrpSpPr/>
          <p:nvPr/>
        </p:nvGrpSpPr>
        <p:grpSpPr>
          <a:xfrm>
            <a:off x="4180382" y="2834956"/>
            <a:ext cx="1371600" cy="253317"/>
            <a:chOff x="4180382" y="2834956"/>
            <a:chExt cx="1371600" cy="253317"/>
          </a:xfrm>
        </p:grpSpPr>
        <p:cxnSp>
          <p:nvCxnSpPr>
            <p:cNvPr id="13" name="Straight Arrow Connector 134">
              <a:extLst>
                <a:ext uri="{FF2B5EF4-FFF2-40B4-BE49-F238E27FC236}">
                  <a16:creationId xmlns:a16="http://schemas.microsoft.com/office/drawing/2014/main" id="{E0A4D96B-B9C3-6D41-90F6-1426FB35D285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2834956"/>
              <a:ext cx="13716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5">
              <a:extLst>
                <a:ext uri="{FF2B5EF4-FFF2-40B4-BE49-F238E27FC236}">
                  <a16:creationId xmlns:a16="http://schemas.microsoft.com/office/drawing/2014/main" id="{9A6E5538-8A09-6149-A223-8305F971C60D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3088273"/>
              <a:ext cx="1371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文本框 1">
            <a:extLst>
              <a:ext uri="{FF2B5EF4-FFF2-40B4-BE49-F238E27FC236}">
                <a16:creationId xmlns:a16="http://schemas.microsoft.com/office/drawing/2014/main" id="{FCEF7A0B-0414-F942-AA76-2FC12596883B}"/>
              </a:ext>
            </a:extLst>
          </p:cNvPr>
          <p:cNvSpPr txBox="1"/>
          <p:nvPr/>
        </p:nvSpPr>
        <p:spPr>
          <a:xfrm>
            <a:off x="4395865" y="2098931"/>
            <a:ext cx="940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Choose inputs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文本框 1">
            <a:extLst>
              <a:ext uri="{FF2B5EF4-FFF2-40B4-BE49-F238E27FC236}">
                <a16:creationId xmlns:a16="http://schemas.microsoft.com/office/drawing/2014/main" id="{01B52AB7-962E-294E-A1D4-ACF67475BC79}"/>
              </a:ext>
            </a:extLst>
          </p:cNvPr>
          <p:cNvSpPr txBox="1"/>
          <p:nvPr/>
        </p:nvSpPr>
        <p:spPr>
          <a:xfrm>
            <a:off x="4289059" y="3153505"/>
            <a:ext cx="115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Observe outputs</a:t>
            </a:r>
            <a:endParaRPr kumimoji="1" lang="zh-CN" alt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814BBC5-F45F-084F-8B72-91919F936B4B}"/>
              </a:ext>
            </a:extLst>
          </p:cNvPr>
          <p:cNvCxnSpPr>
            <a:cxnSpLocks/>
          </p:cNvCxnSpPr>
          <p:nvPr/>
        </p:nvCxnSpPr>
        <p:spPr>
          <a:xfrm>
            <a:off x="4180382" y="2964358"/>
            <a:ext cx="13716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61346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7" grpId="0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879065B5-C44D-CB4C-8411-C86039CA8E17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40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069026D8-2369-2F4F-AC52-4A54478CF95B}"/>
              </a:ext>
            </a:extLst>
          </p:cNvPr>
          <p:cNvCxnSpPr>
            <a:cxnSpLocks/>
          </p:cNvCxnSpPr>
          <p:nvPr/>
        </p:nvCxnSpPr>
        <p:spPr>
          <a:xfrm>
            <a:off x="3073158" y="3733822"/>
            <a:ext cx="0" cy="71294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D5D87C33-4230-8C4B-8804-25C52882C720}"/>
              </a:ext>
            </a:extLst>
          </p:cNvPr>
          <p:cNvSpPr txBox="1"/>
          <p:nvPr/>
        </p:nvSpPr>
        <p:spPr>
          <a:xfrm>
            <a:off x="-9481" y="2202095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  <p:sp>
        <p:nvSpPr>
          <p:cNvPr id="62" name="文本框 1">
            <a:extLst>
              <a:ext uri="{FF2B5EF4-FFF2-40B4-BE49-F238E27FC236}">
                <a16:creationId xmlns:a16="http://schemas.microsoft.com/office/drawing/2014/main" id="{BFC80585-A347-4547-B6C5-7B44EBD8C14D}"/>
              </a:ext>
            </a:extLst>
          </p:cNvPr>
          <p:cNvSpPr txBox="1"/>
          <p:nvPr/>
        </p:nvSpPr>
        <p:spPr>
          <a:xfrm>
            <a:off x="4289056" y="4890305"/>
            <a:ext cx="1796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student: id = 0, password = 2,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firstname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3, …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Folded Corner 71">
            <a:extLst>
              <a:ext uri="{FF2B5EF4-FFF2-40B4-BE49-F238E27FC236}">
                <a16:creationId xmlns:a16="http://schemas.microsoft.com/office/drawing/2014/main" id="{24E2F61F-9131-F54B-9903-19F0B8050F47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95" name="Cloud Callout 94">
            <a:extLst>
              <a:ext uri="{FF2B5EF4-FFF2-40B4-BE49-F238E27FC236}">
                <a16:creationId xmlns:a16="http://schemas.microsoft.com/office/drawing/2014/main" id="{C8744FC5-CE6E-A74F-8139-445B32E270D2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909DAEE-36CE-F84C-A5EE-CA521A370710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942F078-48D7-8843-8553-10C3D0C4E28C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C9088FA-C991-A943-A692-FCD25557C9DE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8871163-D950-8243-9728-94E6965FC5B8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3E2DDFB-1C24-3941-8596-2C9C399F3C18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B67194B-86F5-F947-A542-297A553E6FFA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4553252-BBDD-FC4A-BBC2-1D134D72BAA7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5D9D3F9-7C07-9C46-A840-D5801365FC45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4250899-3864-394F-80C7-8982E0DB6795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7A09442-A1C7-374E-A0E2-FDBB9AD2DD26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DEE7397-8419-1A4E-B13A-43AC505C48DD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2BF23C9-CD9C-3B40-950D-B5646137E315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9A4E729-D2B7-284F-873F-311E51EFEA3D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3B3C38CC-6434-4C41-9432-120307C1844B}"/>
              </a:ext>
            </a:extLst>
          </p:cNvPr>
          <p:cNvSpPr/>
          <p:nvPr/>
        </p:nvSpPr>
        <p:spPr>
          <a:xfrm>
            <a:off x="114665" y="3565970"/>
            <a:ext cx="2215252" cy="115018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chemeClr val="tx1"/>
                </a:solidFill>
              </a:rPr>
              <a:t>SELECT</a:t>
            </a:r>
            <a:r>
              <a:rPr lang="en-US" altLang="zh-CN" dirty="0">
                <a:solidFill>
                  <a:schemeClr val="tx1"/>
                </a:solidFill>
              </a:rPr>
              <a:t> *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FROM </a:t>
            </a:r>
            <a:r>
              <a:rPr lang="en-US" altLang="zh-CN" dirty="0">
                <a:solidFill>
                  <a:schemeClr val="tx1"/>
                </a:solidFill>
              </a:rPr>
              <a:t>student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WHERE</a:t>
            </a:r>
            <a:r>
              <a:rPr lang="en-US" altLang="zh-CN" dirty="0">
                <a:solidFill>
                  <a:schemeClr val="tx1"/>
                </a:solidFill>
              </a:rPr>
              <a:t> id = ‘0’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790DEA5-3366-8944-B2EA-E2F610ED5F99}"/>
              </a:ext>
            </a:extLst>
          </p:cNvPr>
          <p:cNvCxnSpPr>
            <a:cxnSpLocks/>
            <a:stCxn id="109" idx="6"/>
          </p:cNvCxnSpPr>
          <p:nvPr/>
        </p:nvCxnSpPr>
        <p:spPr>
          <a:xfrm>
            <a:off x="2329917" y="4141063"/>
            <a:ext cx="743241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B87FD9C-33F6-2B41-A487-7FA51697A133}"/>
              </a:ext>
            </a:extLst>
          </p:cNvPr>
          <p:cNvGrpSpPr/>
          <p:nvPr/>
        </p:nvGrpSpPr>
        <p:grpSpPr>
          <a:xfrm>
            <a:off x="1105825" y="5793294"/>
            <a:ext cx="4004255" cy="380827"/>
            <a:chOff x="1065328" y="770705"/>
            <a:chExt cx="4004255" cy="38082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37654AB-138A-ED4B-8CBB-A8E265F76946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87F041E-2A38-8C48-AD67-52F4592981A8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417318C8-367C-DA45-92BD-94373E3D78A1}"/>
              </a:ext>
            </a:extLst>
          </p:cNvPr>
          <p:cNvGrpSpPr/>
          <p:nvPr/>
        </p:nvGrpSpPr>
        <p:grpSpPr>
          <a:xfrm>
            <a:off x="4888582" y="2101930"/>
            <a:ext cx="955645" cy="3133863"/>
            <a:chOff x="8754940" y="778648"/>
            <a:chExt cx="955645" cy="3133863"/>
          </a:xfrm>
        </p:grpSpPr>
        <p:sp>
          <p:nvSpPr>
            <p:cNvPr id="45" name="Rectangle 9">
              <a:extLst>
                <a:ext uri="{FF2B5EF4-FFF2-40B4-BE49-F238E27FC236}">
                  <a16:creationId xmlns:a16="http://schemas.microsoft.com/office/drawing/2014/main" id="{045C0141-B540-B644-A4C4-19DE56FA7D19}"/>
                </a:ext>
              </a:extLst>
            </p:cNvPr>
            <p:cNvSpPr/>
            <p:nvPr/>
          </p:nvSpPr>
          <p:spPr>
            <a:xfrm>
              <a:off x="8754940" y="778648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A925B23E-91A7-B544-A9E1-A0BC45731B4E}"/>
                </a:ext>
              </a:extLst>
            </p:cNvPr>
            <p:cNvSpPr/>
            <p:nvPr/>
          </p:nvSpPr>
          <p:spPr>
            <a:xfrm>
              <a:off x="9374284" y="3590867"/>
              <a:ext cx="336301" cy="32164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91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879065B5-C44D-CB4C-8411-C86039CA8E17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41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cxnSp>
        <p:nvCxnSpPr>
          <p:cNvPr id="36" name="Straight Arrow Connector 134">
            <a:extLst>
              <a:ext uri="{FF2B5EF4-FFF2-40B4-BE49-F238E27FC236}">
                <a16:creationId xmlns:a16="http://schemas.microsoft.com/office/drawing/2014/main" id="{2B1E2E60-9A2B-2340-BC9C-A908A0242915}"/>
              </a:ext>
            </a:extLst>
          </p:cNvPr>
          <p:cNvCxnSpPr>
            <a:cxnSpLocks/>
          </p:cNvCxnSpPr>
          <p:nvPr/>
        </p:nvCxnSpPr>
        <p:spPr>
          <a:xfrm>
            <a:off x="3326475" y="3733822"/>
            <a:ext cx="0" cy="71294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62" name="文本框 1">
            <a:extLst>
              <a:ext uri="{FF2B5EF4-FFF2-40B4-BE49-F238E27FC236}">
                <a16:creationId xmlns:a16="http://schemas.microsoft.com/office/drawing/2014/main" id="{BFC80585-A347-4547-B6C5-7B44EBD8C14D}"/>
              </a:ext>
            </a:extLst>
          </p:cNvPr>
          <p:cNvSpPr txBox="1"/>
          <p:nvPr/>
        </p:nvSpPr>
        <p:spPr>
          <a:xfrm>
            <a:off x="4289056" y="4890305"/>
            <a:ext cx="1796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student: id = 0, password = 2,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firstname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3, …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Folded Corner 71">
            <a:extLst>
              <a:ext uri="{FF2B5EF4-FFF2-40B4-BE49-F238E27FC236}">
                <a16:creationId xmlns:a16="http://schemas.microsoft.com/office/drawing/2014/main" id="{24E2F61F-9131-F54B-9903-19F0B8050F47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95" name="Cloud Callout 94">
            <a:extLst>
              <a:ext uri="{FF2B5EF4-FFF2-40B4-BE49-F238E27FC236}">
                <a16:creationId xmlns:a16="http://schemas.microsoft.com/office/drawing/2014/main" id="{C8744FC5-CE6E-A74F-8139-445B32E270D2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909DAEE-36CE-F84C-A5EE-CA521A370710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942F078-48D7-8843-8553-10C3D0C4E28C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C9088FA-C991-A943-A692-FCD25557C9DE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8871163-D950-8243-9728-94E6965FC5B8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3E2DDFB-1C24-3941-8596-2C9C399F3C18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B67194B-86F5-F947-A542-297A553E6FFA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4553252-BBDD-FC4A-BBC2-1D134D72BAA7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5D9D3F9-7C07-9C46-A840-D5801365FC45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4250899-3864-394F-80C7-8982E0DB6795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7A09442-A1C7-374E-A0E2-FDBB9AD2DD26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DEE7397-8419-1A4E-B13A-43AC505C48DD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2BF23C9-CD9C-3B40-950D-B5646137E315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9A4E729-D2B7-284F-873F-311E51EFEA3D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3B3C38CC-6434-4C41-9432-120307C1844B}"/>
              </a:ext>
            </a:extLst>
          </p:cNvPr>
          <p:cNvSpPr/>
          <p:nvPr/>
        </p:nvSpPr>
        <p:spPr>
          <a:xfrm>
            <a:off x="114665" y="3565970"/>
            <a:ext cx="2215252" cy="115018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chemeClr val="tx1"/>
                </a:solidFill>
              </a:rPr>
              <a:t>SELECT</a:t>
            </a:r>
            <a:r>
              <a:rPr lang="en-US" altLang="zh-CN" dirty="0">
                <a:solidFill>
                  <a:schemeClr val="tx1"/>
                </a:solidFill>
              </a:rPr>
              <a:t> *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FROM </a:t>
            </a:r>
            <a:r>
              <a:rPr lang="en-US" altLang="zh-CN" dirty="0">
                <a:solidFill>
                  <a:schemeClr val="tx1"/>
                </a:solidFill>
              </a:rPr>
              <a:t>student</a:t>
            </a:r>
          </a:p>
          <a:p>
            <a:r>
              <a:rPr lang="en-US" altLang="zh-CN" b="1" dirty="0">
                <a:solidFill>
                  <a:schemeClr val="tx1"/>
                </a:solidFill>
              </a:rPr>
              <a:t>WHERE</a:t>
            </a:r>
            <a:r>
              <a:rPr lang="en-US" altLang="zh-CN" dirty="0">
                <a:solidFill>
                  <a:schemeClr val="tx1"/>
                </a:solidFill>
              </a:rPr>
              <a:t> id = ‘0’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EBD4832-684B-604B-8A3F-1F70D90235A9}"/>
              </a:ext>
            </a:extLst>
          </p:cNvPr>
          <p:cNvSpPr/>
          <p:nvPr/>
        </p:nvSpPr>
        <p:spPr>
          <a:xfrm>
            <a:off x="3784138" y="3733821"/>
            <a:ext cx="1919078" cy="8302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chemeClr val="tx1"/>
                </a:solidFill>
              </a:rPr>
              <a:t>student: id = 0, password = 2, </a:t>
            </a:r>
            <a:r>
              <a:rPr lang="en-US" altLang="zh-CN" sz="1400" dirty="0" err="1">
                <a:solidFill>
                  <a:schemeClr val="tx1"/>
                </a:solidFill>
              </a:rPr>
              <a:t>firstname</a:t>
            </a:r>
            <a:r>
              <a:rPr lang="en-US" altLang="zh-CN" sz="1400" dirty="0">
                <a:solidFill>
                  <a:schemeClr val="tx1"/>
                </a:solidFill>
              </a:rPr>
              <a:t> = 3, …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18DDA72-C42E-754D-B5C8-D5E5EDAA33F4}"/>
              </a:ext>
            </a:extLst>
          </p:cNvPr>
          <p:cNvCxnSpPr>
            <a:cxnSpLocks/>
            <a:stCxn id="111" idx="2"/>
          </p:cNvCxnSpPr>
          <p:nvPr/>
        </p:nvCxnSpPr>
        <p:spPr>
          <a:xfrm flipH="1">
            <a:off x="3326475" y="4148930"/>
            <a:ext cx="457663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B87FD9C-33F6-2B41-A487-7FA51697A133}"/>
              </a:ext>
            </a:extLst>
          </p:cNvPr>
          <p:cNvGrpSpPr/>
          <p:nvPr/>
        </p:nvGrpSpPr>
        <p:grpSpPr>
          <a:xfrm>
            <a:off x="1105825" y="5793294"/>
            <a:ext cx="4004255" cy="380827"/>
            <a:chOff x="1065328" y="770705"/>
            <a:chExt cx="4004255" cy="38082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37654AB-138A-ED4B-8CBB-A8E265F76946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87F041E-2A38-8C48-AD67-52F4592981A8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3E884BE-556F-0944-99FC-C7D89FB333B8}"/>
              </a:ext>
            </a:extLst>
          </p:cNvPr>
          <p:cNvSpPr txBox="1"/>
          <p:nvPr/>
        </p:nvSpPr>
        <p:spPr>
          <a:xfrm>
            <a:off x="5110080" y="5793294"/>
            <a:ext cx="85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 row)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175EA0-4A3E-8048-8103-B2840AF621E8}"/>
              </a:ext>
            </a:extLst>
          </p:cNvPr>
          <p:cNvSpPr txBox="1"/>
          <p:nvPr/>
        </p:nvSpPr>
        <p:spPr>
          <a:xfrm>
            <a:off x="-9481" y="2202095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253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FF5491B0-827D-6A42-BFB3-CD27870E2D82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42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62" name="文本框 1">
            <a:extLst>
              <a:ext uri="{FF2B5EF4-FFF2-40B4-BE49-F238E27FC236}">
                <a16:creationId xmlns:a16="http://schemas.microsoft.com/office/drawing/2014/main" id="{BFC80585-A347-4547-B6C5-7B44EBD8C14D}"/>
              </a:ext>
            </a:extLst>
          </p:cNvPr>
          <p:cNvSpPr txBox="1"/>
          <p:nvPr/>
        </p:nvSpPr>
        <p:spPr>
          <a:xfrm>
            <a:off x="4289056" y="4890305"/>
            <a:ext cx="1796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student: id = 0, password = 2,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firstname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3, …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Folded Corner 71">
            <a:extLst>
              <a:ext uri="{FF2B5EF4-FFF2-40B4-BE49-F238E27FC236}">
                <a16:creationId xmlns:a16="http://schemas.microsoft.com/office/drawing/2014/main" id="{24E2F61F-9131-F54B-9903-19F0B8050F47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57" name="Cloud Callout 56">
            <a:extLst>
              <a:ext uri="{FF2B5EF4-FFF2-40B4-BE49-F238E27FC236}">
                <a16:creationId xmlns:a16="http://schemas.microsoft.com/office/drawing/2014/main" id="{F972F840-1382-B04B-9E4B-BBBA9F35E4CC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F008F7B-6C23-E745-BC08-1E81CC2D8B76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20AD742-F3EA-AF4C-B6A9-918C01EF0B5A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C734269-E96A-CB42-9E2C-FEFA9A0B55C2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3DC322-3D35-254E-AACD-0F18FBDD7FCE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1B505F9-16EA-8B47-9CB9-D7C0F59EE044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2D8863A-5B42-284E-AB63-AED6ED94F4A1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276D4EE-D5E9-7045-B608-3FC6AA4EB8C6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8CB9243-433C-A14B-878D-6C2D18C563EC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1B101AF-E365-404C-A9DF-DE9770B33C9C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0E031E8-E951-6343-A310-BF72DB5E725A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042EBCB-BE30-7E4C-97F4-A87FB4BD0B0D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A4B2160-A703-AE4B-A9C4-6D92B8CB6B12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C69B874-CDBC-F245-A506-D8A560D652C0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53DF4BB-CB44-FB43-9CFA-B285F223EEAC}"/>
              </a:ext>
            </a:extLst>
          </p:cNvPr>
          <p:cNvGrpSpPr/>
          <p:nvPr/>
        </p:nvGrpSpPr>
        <p:grpSpPr>
          <a:xfrm>
            <a:off x="1105825" y="5793294"/>
            <a:ext cx="4004255" cy="380827"/>
            <a:chOff x="1065328" y="770705"/>
            <a:chExt cx="4004255" cy="38082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168AA16-EA10-8447-A43F-9BC09EADDC6F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7138E22-EAB4-FD47-887A-19412A73D7D8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3E97D408-8AA9-644C-A9E4-8CE70A394D14}"/>
              </a:ext>
            </a:extLst>
          </p:cNvPr>
          <p:cNvSpPr txBox="1"/>
          <p:nvPr/>
        </p:nvSpPr>
        <p:spPr>
          <a:xfrm>
            <a:off x="5110080" y="5793294"/>
            <a:ext cx="85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 row)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7550F0-9A91-9F4D-93C0-C65628E57FD9}"/>
              </a:ext>
            </a:extLst>
          </p:cNvPr>
          <p:cNvSpPr txBox="1"/>
          <p:nvPr/>
        </p:nvSpPr>
        <p:spPr>
          <a:xfrm>
            <a:off x="-9481" y="2202095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943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B895F735-B13D-EF48-B20C-C44656023C02}"/>
              </a:ext>
            </a:extLst>
          </p:cNvPr>
          <p:cNvSpPr txBox="1"/>
          <p:nvPr/>
        </p:nvSpPr>
        <p:spPr>
          <a:xfrm>
            <a:off x="5110080" y="5793294"/>
            <a:ext cx="85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 row)</a:t>
            </a:r>
          </a:p>
        </p:txBody>
      </p:sp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E152595F-5122-4D48-8FF1-D0AAF5FE57C4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43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cxnSp>
        <p:nvCxnSpPr>
          <p:cNvPr id="37" name="Straight Arrow Connector 135">
            <a:extLst>
              <a:ext uri="{FF2B5EF4-FFF2-40B4-BE49-F238E27FC236}">
                <a16:creationId xmlns:a16="http://schemas.microsoft.com/office/drawing/2014/main" id="{069026D8-2369-2F4F-AC52-4A54478CF95B}"/>
              </a:ext>
            </a:extLst>
          </p:cNvPr>
          <p:cNvCxnSpPr>
            <a:cxnSpLocks/>
          </p:cNvCxnSpPr>
          <p:nvPr/>
        </p:nvCxnSpPr>
        <p:spPr>
          <a:xfrm>
            <a:off x="3073158" y="3733822"/>
            <a:ext cx="0" cy="71294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64" name="文本框 1">
            <a:extLst>
              <a:ext uri="{FF2B5EF4-FFF2-40B4-BE49-F238E27FC236}">
                <a16:creationId xmlns:a16="http://schemas.microsoft.com/office/drawing/2014/main" id="{73A5DA9B-7F21-8942-90D1-F1DFAE6936B6}"/>
              </a:ext>
            </a:extLst>
          </p:cNvPr>
          <p:cNvSpPr txBox="1"/>
          <p:nvPr/>
        </p:nvSpPr>
        <p:spPr>
          <a:xfrm>
            <a:off x="4289056" y="4890305"/>
            <a:ext cx="1796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student: id = 0, password = 2,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firstname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3, …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" name="Folded Corner 64">
            <a:extLst>
              <a:ext uri="{FF2B5EF4-FFF2-40B4-BE49-F238E27FC236}">
                <a16:creationId xmlns:a16="http://schemas.microsoft.com/office/drawing/2014/main" id="{8FE47C9E-8BBA-6F4A-AB30-B86B0F5D4B2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76" name="Cloud Callout 75">
            <a:extLst>
              <a:ext uri="{FF2B5EF4-FFF2-40B4-BE49-F238E27FC236}">
                <a16:creationId xmlns:a16="http://schemas.microsoft.com/office/drawing/2014/main" id="{7DC6A0D3-C1CD-AD40-A911-1B384F98F32A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B8A5EAB-2404-0D42-9662-F0BD9E5DCE56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072031-EA03-1E49-9C35-A8E1B5A50746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FBBE0B-F779-714F-8359-396B45063CB2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B4EE742-7000-CA43-8C81-81CAFAD4251B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C1CDE0B-7AEE-4B43-B3C9-2354F7E43539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74EF8F3-3E9D-0B41-8D1B-70B8C1E1D1F8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8107730-1265-1041-993C-8963ACE242F7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C2BC6A-0DAF-7642-889D-C99C8BCD212D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2FEAC45-A86C-A648-A8B6-9407B4434358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BF775A7-F7E2-6241-AA4E-09235EDD9F09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59C2BA-45B2-0C4C-9507-CCEB891644FB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BEA297A-B78C-5B41-A446-F4D4C2B44154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02DDF90-DDB1-5645-8970-E5D704204452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E01BF4DF-B2B5-6B4C-B896-F817F3C9580B}"/>
              </a:ext>
            </a:extLst>
          </p:cNvPr>
          <p:cNvSpPr/>
          <p:nvPr/>
        </p:nvSpPr>
        <p:spPr>
          <a:xfrm>
            <a:off x="114665" y="3280528"/>
            <a:ext cx="2215252" cy="17119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chemeClr val="tx1"/>
                </a:solidFill>
              </a:rPr>
              <a:t>SELECT</a:t>
            </a:r>
            <a:r>
              <a:rPr lang="en-US" altLang="zh-CN" dirty="0">
                <a:solidFill>
                  <a:schemeClr val="tx1"/>
                </a:solidFill>
              </a:rPr>
              <a:t> * </a:t>
            </a:r>
            <a:r>
              <a:rPr lang="en-US" altLang="zh-CN" b="1" dirty="0">
                <a:solidFill>
                  <a:schemeClr val="tx1"/>
                </a:solidFill>
              </a:rPr>
              <a:t>FROM</a:t>
            </a:r>
            <a:r>
              <a:rPr lang="en-US" altLang="zh-CN" dirty="0">
                <a:solidFill>
                  <a:schemeClr val="tx1"/>
                </a:solidFill>
              </a:rPr>
              <a:t> student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b="1" dirty="0">
                <a:solidFill>
                  <a:schemeClr val="tx1"/>
                </a:solidFill>
              </a:rPr>
              <a:t>WHERE</a:t>
            </a:r>
            <a:r>
              <a:rPr lang="en-US" altLang="zh-CN" dirty="0">
                <a:solidFill>
                  <a:schemeClr val="tx1"/>
                </a:solidFill>
              </a:rPr>
              <a:t> id = ‘0’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b="1" dirty="0">
                <a:solidFill>
                  <a:schemeClr val="tx1"/>
                </a:solidFill>
              </a:rPr>
              <a:t>AND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password = ‘1’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A50B17A-9DB3-3F43-B1A4-70D52472A83D}"/>
              </a:ext>
            </a:extLst>
          </p:cNvPr>
          <p:cNvCxnSpPr>
            <a:cxnSpLocks/>
            <a:stCxn id="90" idx="6"/>
          </p:cNvCxnSpPr>
          <p:nvPr/>
        </p:nvCxnSpPr>
        <p:spPr>
          <a:xfrm>
            <a:off x="2329917" y="4136502"/>
            <a:ext cx="743241" cy="0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00245CB-5722-C84C-A2F0-4E56F141570E}"/>
              </a:ext>
            </a:extLst>
          </p:cNvPr>
          <p:cNvGrpSpPr/>
          <p:nvPr/>
        </p:nvGrpSpPr>
        <p:grpSpPr>
          <a:xfrm>
            <a:off x="1105825" y="5793294"/>
            <a:ext cx="4004255" cy="380827"/>
            <a:chOff x="1065328" y="770705"/>
            <a:chExt cx="4004255" cy="38082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40FBDBD-3957-354E-A61F-A1BD9A82DD07}"/>
                </a:ext>
              </a:extLst>
            </p:cNvPr>
            <p:cNvSpPr/>
            <p:nvPr/>
          </p:nvSpPr>
          <p:spPr>
            <a:xfrm>
              <a:off x="1065328" y="770705"/>
              <a:ext cx="4004255" cy="38082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587BB1D-808A-4248-A7A2-38C3036F28CF}"/>
                </a:ext>
              </a:extLst>
            </p:cNvPr>
            <p:cNvSpPr/>
            <p:nvPr/>
          </p:nvSpPr>
          <p:spPr>
            <a:xfrm>
              <a:off x="4666501" y="818124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9200D82-7172-7349-921B-A228845AB606}"/>
              </a:ext>
            </a:extLst>
          </p:cNvPr>
          <p:cNvGrpSpPr/>
          <p:nvPr/>
        </p:nvGrpSpPr>
        <p:grpSpPr>
          <a:xfrm>
            <a:off x="1105825" y="5696310"/>
            <a:ext cx="5833055" cy="657815"/>
            <a:chOff x="838201" y="5696310"/>
            <a:chExt cx="5833055" cy="65781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9F13E65-6520-B24D-8BF1-69A331BAA448}"/>
                </a:ext>
              </a:extLst>
            </p:cNvPr>
            <p:cNvSpPr/>
            <p:nvPr/>
          </p:nvSpPr>
          <p:spPr>
            <a:xfrm>
              <a:off x="838201" y="5696310"/>
              <a:ext cx="5833055" cy="65781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</a:p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Q2: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 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∧ password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D05D6C6-BD52-CA43-B755-0E96AEAC3BD8}"/>
                </a:ext>
              </a:extLst>
            </p:cNvPr>
            <p:cNvSpPr/>
            <p:nvPr/>
          </p:nvSpPr>
          <p:spPr>
            <a:xfrm>
              <a:off x="4439374" y="603333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5F448D-C326-B543-80F0-F8D46D172DE1}"/>
                </a:ext>
              </a:extLst>
            </p:cNvPr>
            <p:cNvSpPr/>
            <p:nvPr/>
          </p:nvSpPr>
          <p:spPr>
            <a:xfrm>
              <a:off x="6230121" y="603333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6F2277F-3B03-E540-9F21-FF8213E5C53D}"/>
                </a:ext>
              </a:extLst>
            </p:cNvPr>
            <p:cNvSpPr/>
            <p:nvPr/>
          </p:nvSpPr>
          <p:spPr>
            <a:xfrm>
              <a:off x="4439374" y="575978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6D87B95B-13E2-5F47-9F82-DEEF22FBCADF}"/>
              </a:ext>
            </a:extLst>
          </p:cNvPr>
          <p:cNvSpPr txBox="1"/>
          <p:nvPr/>
        </p:nvSpPr>
        <p:spPr>
          <a:xfrm>
            <a:off x="6975105" y="5696310"/>
            <a:ext cx="85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 row)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31E98D-2F9E-8946-990B-57CDA1D0DC1C}"/>
              </a:ext>
            </a:extLst>
          </p:cNvPr>
          <p:cNvSpPr txBox="1"/>
          <p:nvPr/>
        </p:nvSpPr>
        <p:spPr>
          <a:xfrm>
            <a:off x="-9481" y="2202095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E152595F-5122-4D48-8FF1-D0AAF5FE57C4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44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cxnSp>
        <p:nvCxnSpPr>
          <p:cNvPr id="14" name="Straight Arrow Connector 135">
            <a:extLst>
              <a:ext uri="{FF2B5EF4-FFF2-40B4-BE49-F238E27FC236}">
                <a16:creationId xmlns:a16="http://schemas.microsoft.com/office/drawing/2014/main" id="{9A6E5538-8A09-6149-A223-8305F971C60D}"/>
              </a:ext>
            </a:extLst>
          </p:cNvPr>
          <p:cNvCxnSpPr>
            <a:cxnSpLocks/>
          </p:cNvCxnSpPr>
          <p:nvPr/>
        </p:nvCxnSpPr>
        <p:spPr>
          <a:xfrm>
            <a:off x="4180382" y="3088273"/>
            <a:ext cx="1371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134">
            <a:extLst>
              <a:ext uri="{FF2B5EF4-FFF2-40B4-BE49-F238E27FC236}">
                <a16:creationId xmlns:a16="http://schemas.microsoft.com/office/drawing/2014/main" id="{2B1E2E60-9A2B-2340-BC9C-A908A0242915}"/>
              </a:ext>
            </a:extLst>
          </p:cNvPr>
          <p:cNvCxnSpPr>
            <a:cxnSpLocks/>
          </p:cNvCxnSpPr>
          <p:nvPr/>
        </p:nvCxnSpPr>
        <p:spPr>
          <a:xfrm>
            <a:off x="3326475" y="3733822"/>
            <a:ext cx="0" cy="71294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13D92EC-A2CF-9B4D-9ECA-CFA25843F2E1}"/>
              </a:ext>
            </a:extLst>
          </p:cNvPr>
          <p:cNvGrpSpPr/>
          <p:nvPr/>
        </p:nvGrpSpPr>
        <p:grpSpPr>
          <a:xfrm>
            <a:off x="4464344" y="2101930"/>
            <a:ext cx="801802" cy="646331"/>
            <a:chOff x="4223026" y="2207197"/>
            <a:chExt cx="801802" cy="646331"/>
          </a:xfrm>
        </p:grpSpPr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FCEF7A0B-0414-F942-AA76-2FC12596883B}"/>
                </a:ext>
              </a:extLst>
            </p:cNvPr>
            <p:cNvSpPr txBox="1"/>
            <p:nvPr/>
          </p:nvSpPr>
          <p:spPr>
            <a:xfrm>
              <a:off x="4296579" y="2207197"/>
              <a:ext cx="728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s  = 0</a:t>
              </a:r>
            </a:p>
            <a:p>
              <a:r>
                <a:rPr kumimoji="1" lang="en-US" altLang="zh-CN" b="1" i="1" dirty="0">
                  <a:solidFill>
                    <a:schemeClr val="accent2">
                      <a:lumMod val="75000"/>
                    </a:schemeClr>
                  </a:solidFill>
                </a:rPr>
                <a:t>p = 1</a:t>
              </a:r>
              <a:endParaRPr kumimoji="1" lang="zh-CN" altLang="en-US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5CBC458-4097-B545-801D-C3E37F5E40EE}"/>
                </a:ext>
              </a:extLst>
            </p:cNvPr>
            <p:cNvSpPr/>
            <p:nvPr/>
          </p:nvSpPr>
          <p:spPr>
            <a:xfrm>
              <a:off x="4223026" y="221770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48A2DB1-7FA8-194B-80FA-C29BD81E7937}"/>
                </a:ext>
              </a:extLst>
            </p:cNvPr>
            <p:cNvSpPr/>
            <p:nvPr/>
          </p:nvSpPr>
          <p:spPr>
            <a:xfrm>
              <a:off x="4223026" y="254809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</p:grpSp>
      <p:sp>
        <p:nvSpPr>
          <p:cNvPr id="64" name="文本框 1">
            <a:extLst>
              <a:ext uri="{FF2B5EF4-FFF2-40B4-BE49-F238E27FC236}">
                <a16:creationId xmlns:a16="http://schemas.microsoft.com/office/drawing/2014/main" id="{73A5DA9B-7F21-8942-90D1-F1DFAE6936B6}"/>
              </a:ext>
            </a:extLst>
          </p:cNvPr>
          <p:cNvSpPr txBox="1"/>
          <p:nvPr/>
        </p:nvSpPr>
        <p:spPr>
          <a:xfrm>
            <a:off x="4289056" y="4890305"/>
            <a:ext cx="1796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student: id = 0, password = 2, </a:t>
            </a:r>
            <a:r>
              <a:rPr kumimoji="1" lang="en-US" altLang="zh-CN" b="1" dirty="0" err="1">
                <a:solidFill>
                  <a:schemeClr val="accent2">
                    <a:lumMod val="75000"/>
                  </a:schemeClr>
                </a:solidFill>
              </a:rPr>
              <a:t>firstname</a:t>
            </a:r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 = 3, …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" name="Folded Corner 64">
            <a:extLst>
              <a:ext uri="{FF2B5EF4-FFF2-40B4-BE49-F238E27FC236}">
                <a16:creationId xmlns:a16="http://schemas.microsoft.com/office/drawing/2014/main" id="{8FE47C9E-8BBA-6F4A-AB30-B86B0F5D4B2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76" name="Cloud Callout 75">
            <a:extLst>
              <a:ext uri="{FF2B5EF4-FFF2-40B4-BE49-F238E27FC236}">
                <a16:creationId xmlns:a16="http://schemas.microsoft.com/office/drawing/2014/main" id="{7DC6A0D3-C1CD-AD40-A911-1B384F98F32A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B8A5EAB-2404-0D42-9662-F0BD9E5DCE56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072031-EA03-1E49-9C35-A8E1B5A50746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FBBE0B-F779-714F-8359-396B45063CB2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B4EE742-7000-CA43-8C81-81CAFAD4251B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C1CDE0B-7AEE-4B43-B3C9-2354F7E43539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74EF8F3-3E9D-0B41-8D1B-70B8C1E1D1F8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8107730-1265-1041-993C-8963ACE242F7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C2BC6A-0DAF-7642-889D-C99C8BCD212D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2FEAC45-A86C-A648-A8B6-9407B4434358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BF775A7-F7E2-6241-AA4E-09235EDD9F09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59C2BA-45B2-0C4C-9507-CCEB891644FB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BEA297A-B78C-5B41-A446-F4D4C2B44154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02DDF90-DDB1-5645-8970-E5D704204452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E01BF4DF-B2B5-6B4C-B896-F817F3C9580B}"/>
              </a:ext>
            </a:extLst>
          </p:cNvPr>
          <p:cNvSpPr/>
          <p:nvPr/>
        </p:nvSpPr>
        <p:spPr>
          <a:xfrm>
            <a:off x="114665" y="3280528"/>
            <a:ext cx="2215252" cy="17119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>
                <a:solidFill>
                  <a:schemeClr val="tx1"/>
                </a:solidFill>
              </a:rPr>
              <a:t>SELECT</a:t>
            </a:r>
            <a:r>
              <a:rPr lang="en-US" altLang="zh-CN" dirty="0">
                <a:solidFill>
                  <a:schemeClr val="tx1"/>
                </a:solidFill>
              </a:rPr>
              <a:t> * </a:t>
            </a:r>
            <a:r>
              <a:rPr lang="en-US" altLang="zh-CN" b="1" dirty="0">
                <a:solidFill>
                  <a:schemeClr val="tx1"/>
                </a:solidFill>
              </a:rPr>
              <a:t>FROM</a:t>
            </a:r>
            <a:r>
              <a:rPr lang="en-US" altLang="zh-CN" dirty="0">
                <a:solidFill>
                  <a:schemeClr val="tx1"/>
                </a:solidFill>
              </a:rPr>
              <a:t> student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b="1" dirty="0">
                <a:solidFill>
                  <a:schemeClr val="tx1"/>
                </a:solidFill>
              </a:rPr>
              <a:t>WHERE</a:t>
            </a:r>
            <a:r>
              <a:rPr lang="en-US" altLang="zh-CN" dirty="0">
                <a:solidFill>
                  <a:schemeClr val="tx1"/>
                </a:solidFill>
              </a:rPr>
              <a:t> id = ‘0’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b="1" dirty="0">
                <a:solidFill>
                  <a:schemeClr val="tx1"/>
                </a:solidFill>
              </a:rPr>
              <a:t>AND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password = ‘1’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C02BE6A-275B-2147-8B6C-085462DA3FB0}"/>
              </a:ext>
            </a:extLst>
          </p:cNvPr>
          <p:cNvCxnSpPr>
            <a:cxnSpLocks/>
            <a:stCxn id="94" idx="2"/>
          </p:cNvCxnSpPr>
          <p:nvPr/>
        </p:nvCxnSpPr>
        <p:spPr>
          <a:xfrm flipH="1">
            <a:off x="3326477" y="4145761"/>
            <a:ext cx="457662" cy="3169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C1E15547-82FA-164F-9CCE-26D067A721C7}"/>
              </a:ext>
            </a:extLst>
          </p:cNvPr>
          <p:cNvSpPr/>
          <p:nvPr/>
        </p:nvSpPr>
        <p:spPr>
          <a:xfrm>
            <a:off x="3784139" y="3870104"/>
            <a:ext cx="1168266" cy="5513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schemeClr val="tx1"/>
                </a:solidFill>
              </a:rPr>
              <a:t>Empty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EE4F5AC-711D-7A4A-8EDD-9C38A780180D}"/>
              </a:ext>
            </a:extLst>
          </p:cNvPr>
          <p:cNvGrpSpPr/>
          <p:nvPr/>
        </p:nvGrpSpPr>
        <p:grpSpPr>
          <a:xfrm>
            <a:off x="1105825" y="5696310"/>
            <a:ext cx="5833055" cy="657815"/>
            <a:chOff x="838201" y="5696310"/>
            <a:chExt cx="5833055" cy="65781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4556D40-D332-CF41-9D7D-F89FB216DCFB}"/>
                </a:ext>
              </a:extLst>
            </p:cNvPr>
            <p:cNvSpPr/>
            <p:nvPr/>
          </p:nvSpPr>
          <p:spPr>
            <a:xfrm>
              <a:off x="838201" y="5696310"/>
              <a:ext cx="5833055" cy="65781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</a:p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Q2: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 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∧ password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17FA273-37CC-CE44-99AB-DBC477FB4447}"/>
                </a:ext>
              </a:extLst>
            </p:cNvPr>
            <p:cNvSpPr/>
            <p:nvPr/>
          </p:nvSpPr>
          <p:spPr>
            <a:xfrm>
              <a:off x="4439374" y="603333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8349714-F5CB-1C48-9410-9CBF4961C50F}"/>
                </a:ext>
              </a:extLst>
            </p:cNvPr>
            <p:cNvSpPr/>
            <p:nvPr/>
          </p:nvSpPr>
          <p:spPr>
            <a:xfrm>
              <a:off x="6230121" y="603333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3DBC4C-8CA2-CB44-A6C9-3115501F953A}"/>
                </a:ext>
              </a:extLst>
            </p:cNvPr>
            <p:cNvSpPr/>
            <p:nvPr/>
          </p:nvSpPr>
          <p:spPr>
            <a:xfrm>
              <a:off x="4439374" y="575978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E03E4EEB-7DFA-6D4B-BA68-A578048870E4}"/>
              </a:ext>
            </a:extLst>
          </p:cNvPr>
          <p:cNvSpPr txBox="1"/>
          <p:nvPr/>
        </p:nvSpPr>
        <p:spPr>
          <a:xfrm>
            <a:off x="6975105" y="5696310"/>
            <a:ext cx="85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 row)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701D7DF-99CA-DE47-ABD2-4D2205C9F1C6}"/>
              </a:ext>
            </a:extLst>
          </p:cNvPr>
          <p:cNvSpPr txBox="1"/>
          <p:nvPr/>
        </p:nvSpPr>
        <p:spPr>
          <a:xfrm>
            <a:off x="6975105" y="6025217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(0 rows)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402137D-0CCF-8842-9458-BC2C7253E67D}"/>
              </a:ext>
            </a:extLst>
          </p:cNvPr>
          <p:cNvSpPr txBox="1"/>
          <p:nvPr/>
        </p:nvSpPr>
        <p:spPr>
          <a:xfrm>
            <a:off x="-9481" y="2202095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5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E152595F-5122-4D48-8FF1-D0AAF5FE57C4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45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90C0D-6388-3D45-A35F-1F3F0325E48A}"/>
              </a:ext>
            </a:extLst>
          </p:cNvPr>
          <p:cNvSpPr/>
          <p:nvPr/>
        </p:nvSpPr>
        <p:spPr>
          <a:xfrm>
            <a:off x="2552841" y="2442723"/>
            <a:ext cx="1293953" cy="12910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7AA6E4-129F-AD49-8C9C-597E50850F90}"/>
              </a:ext>
            </a:extLst>
          </p:cNvPr>
          <p:cNvGrpSpPr/>
          <p:nvPr/>
        </p:nvGrpSpPr>
        <p:grpSpPr>
          <a:xfrm>
            <a:off x="2769470" y="4446768"/>
            <a:ext cx="805912" cy="728327"/>
            <a:chOff x="9136277" y="2492452"/>
            <a:chExt cx="805912" cy="728327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2D7422E-ACAF-F247-A8AF-47C74E7BBD76}"/>
                </a:ext>
              </a:extLst>
            </p:cNvPr>
            <p:cNvSpPr/>
            <p:nvPr/>
          </p:nvSpPr>
          <p:spPr>
            <a:xfrm>
              <a:off x="9136277" y="2609723"/>
              <a:ext cx="805912" cy="611056"/>
            </a:xfrm>
            <a:custGeom>
              <a:avLst/>
              <a:gdLst>
                <a:gd name="connsiteX0" fmla="*/ 0 w 805912"/>
                <a:gd name="connsiteY0" fmla="*/ 0 h 1102720"/>
                <a:gd name="connsiteX1" fmla="*/ 805912 w 805912"/>
                <a:gd name="connsiteY1" fmla="*/ 0 h 1102720"/>
                <a:gd name="connsiteX2" fmla="*/ 805912 w 805912"/>
                <a:gd name="connsiteY2" fmla="*/ 891091 h 1102720"/>
                <a:gd name="connsiteX3" fmla="*/ 800599 w 805912"/>
                <a:gd name="connsiteY3" fmla="*/ 891091 h 1102720"/>
                <a:gd name="connsiteX4" fmla="*/ 805912 w 805912"/>
                <a:gd name="connsiteY4" fmla="*/ 915570 h 1102720"/>
                <a:gd name="connsiteX5" fmla="*/ 402956 w 805912"/>
                <a:gd name="connsiteY5" fmla="*/ 1102720 h 1102720"/>
                <a:gd name="connsiteX6" fmla="*/ 0 w 805912"/>
                <a:gd name="connsiteY6" fmla="*/ 915570 h 1102720"/>
                <a:gd name="connsiteX7" fmla="*/ 5313 w 805912"/>
                <a:gd name="connsiteY7" fmla="*/ 891091 h 1102720"/>
                <a:gd name="connsiteX8" fmla="*/ 0 w 805912"/>
                <a:gd name="connsiteY8" fmla="*/ 891091 h 110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12" h="1102720">
                  <a:moveTo>
                    <a:pt x="0" y="0"/>
                  </a:moveTo>
                  <a:lnTo>
                    <a:pt x="805912" y="0"/>
                  </a:lnTo>
                  <a:lnTo>
                    <a:pt x="805912" y="891091"/>
                  </a:lnTo>
                  <a:lnTo>
                    <a:pt x="800599" y="891091"/>
                  </a:lnTo>
                  <a:lnTo>
                    <a:pt x="805912" y="915570"/>
                  </a:lnTo>
                  <a:cubicBezTo>
                    <a:pt x="805912" y="1018930"/>
                    <a:pt x="625502" y="1102720"/>
                    <a:pt x="402956" y="1102720"/>
                  </a:cubicBezTo>
                  <a:cubicBezTo>
                    <a:pt x="180410" y="1102720"/>
                    <a:pt x="0" y="1018930"/>
                    <a:pt x="0" y="915570"/>
                  </a:cubicBezTo>
                  <a:lnTo>
                    <a:pt x="5313" y="891091"/>
                  </a:lnTo>
                  <a:lnTo>
                    <a:pt x="0" y="89109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DB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50DF79A-07BC-B340-BE4D-E582063B3761}"/>
                </a:ext>
              </a:extLst>
            </p:cNvPr>
            <p:cNvSpPr/>
            <p:nvPr/>
          </p:nvSpPr>
          <p:spPr>
            <a:xfrm>
              <a:off x="9136277" y="2492452"/>
              <a:ext cx="805912" cy="20741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1" name="文本框 1">
            <a:extLst>
              <a:ext uri="{FF2B5EF4-FFF2-40B4-BE49-F238E27FC236}">
                <a16:creationId xmlns:a16="http://schemas.microsoft.com/office/drawing/2014/main" id="{6B68DFF7-D998-F74E-94E5-563C2F63C82F}"/>
              </a:ext>
            </a:extLst>
          </p:cNvPr>
          <p:cNvSpPr txBox="1"/>
          <p:nvPr/>
        </p:nvSpPr>
        <p:spPr>
          <a:xfrm>
            <a:off x="4289057" y="4890305"/>
            <a:ext cx="9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Konure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32228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olded Corner 64">
            <a:extLst>
              <a:ext uri="{FF2B5EF4-FFF2-40B4-BE49-F238E27FC236}">
                <a16:creationId xmlns:a16="http://schemas.microsoft.com/office/drawing/2014/main" id="{8FE47C9E-8BBA-6F4A-AB30-B86B0F5D4B2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76" name="Cloud Callout 75">
            <a:extLst>
              <a:ext uri="{FF2B5EF4-FFF2-40B4-BE49-F238E27FC236}">
                <a16:creationId xmlns:a16="http://schemas.microsoft.com/office/drawing/2014/main" id="{7DC6A0D3-C1CD-AD40-A911-1B384F98F32A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B8A5EAB-2404-0D42-9662-F0BD9E5DCE56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072031-EA03-1E49-9C35-A8E1B5A50746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FBBE0B-F779-714F-8359-396B45063CB2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B4EE742-7000-CA43-8C81-81CAFAD4251B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C1CDE0B-7AEE-4B43-B3C9-2354F7E43539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74EF8F3-3E9D-0B41-8D1B-70B8C1E1D1F8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8107730-1265-1041-993C-8963ACE242F7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C2BC6A-0DAF-7642-889D-C99C8BCD212D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2FEAC45-A86C-A648-A8B6-9407B4434358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BF775A7-F7E2-6241-AA4E-09235EDD9F09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59C2BA-45B2-0C4C-9507-CCEB891644FB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BEA297A-B78C-5B41-A446-F4D4C2B44154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02DDF90-DDB1-5645-8970-E5D704204452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EE4F5AC-711D-7A4A-8EDD-9C38A780180D}"/>
              </a:ext>
            </a:extLst>
          </p:cNvPr>
          <p:cNvGrpSpPr/>
          <p:nvPr/>
        </p:nvGrpSpPr>
        <p:grpSpPr>
          <a:xfrm>
            <a:off x="1105825" y="5696310"/>
            <a:ext cx="5833055" cy="652021"/>
            <a:chOff x="838201" y="5696310"/>
            <a:chExt cx="5833055" cy="65202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4556D40-D332-CF41-9D7D-F89FB216DCFB}"/>
                </a:ext>
              </a:extLst>
            </p:cNvPr>
            <p:cNvSpPr/>
            <p:nvPr/>
          </p:nvSpPr>
          <p:spPr>
            <a:xfrm>
              <a:off x="838201" y="5696310"/>
              <a:ext cx="5833055" cy="65202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Q1: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</a:t>
              </a:r>
            </a:p>
            <a:p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Q2: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student.*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where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 id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  </a:t>
              </a:r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∧ password = </a:t>
              </a:r>
              <a:r>
                <a:rPr lang="en-US" sz="1600" b="1" i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endParaRPr lang="en-US" sz="1600" b="1" i="1" dirty="0">
                <a:solidFill>
                  <a:schemeClr val="tx2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17FA273-37CC-CE44-99AB-DBC477FB4447}"/>
                </a:ext>
              </a:extLst>
            </p:cNvPr>
            <p:cNvSpPr/>
            <p:nvPr/>
          </p:nvSpPr>
          <p:spPr>
            <a:xfrm>
              <a:off x="4439374" y="603333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8349714-F5CB-1C48-9410-9CBF4961C50F}"/>
                </a:ext>
              </a:extLst>
            </p:cNvPr>
            <p:cNvSpPr/>
            <p:nvPr/>
          </p:nvSpPr>
          <p:spPr>
            <a:xfrm>
              <a:off x="6230121" y="6033338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p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3DBC4C-8CA2-CB44-A6C9-3115501F953A}"/>
                </a:ext>
              </a:extLst>
            </p:cNvPr>
            <p:cNvSpPr/>
            <p:nvPr/>
          </p:nvSpPr>
          <p:spPr>
            <a:xfrm>
              <a:off x="4439374" y="5759781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E03E4EEB-7DFA-6D4B-BA68-A578048870E4}"/>
              </a:ext>
            </a:extLst>
          </p:cNvPr>
          <p:cNvSpPr txBox="1"/>
          <p:nvPr/>
        </p:nvSpPr>
        <p:spPr>
          <a:xfrm>
            <a:off x="6975105" y="5696310"/>
            <a:ext cx="85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 row)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701D7DF-99CA-DE47-ABD2-4D2205C9F1C6}"/>
              </a:ext>
            </a:extLst>
          </p:cNvPr>
          <p:cNvSpPr txBox="1"/>
          <p:nvPr/>
        </p:nvSpPr>
        <p:spPr>
          <a:xfrm>
            <a:off x="6975105" y="6025217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(0 rows)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C12643-C2F0-E544-BCF8-6ACFD6E54405}"/>
              </a:ext>
            </a:extLst>
          </p:cNvPr>
          <p:cNvSpPr txBox="1"/>
          <p:nvPr/>
        </p:nvSpPr>
        <p:spPr>
          <a:xfrm>
            <a:off x="-9481" y="5702000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07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7">
            <a:extLst>
              <a:ext uri="{FF2B5EF4-FFF2-40B4-BE49-F238E27FC236}">
                <a16:creationId xmlns:a16="http://schemas.microsoft.com/office/drawing/2014/main" id="{51E58CBE-F72D-6D47-B536-E9A5A8FA3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r="22099" b="56807"/>
          <a:stretch/>
        </p:blipFill>
        <p:spPr>
          <a:xfrm>
            <a:off x="114664" y="218590"/>
            <a:ext cx="5944720" cy="1265961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E55F45B8-9A49-B54F-9ED9-3837C9D17A29}"/>
              </a:ext>
            </a:extLst>
          </p:cNvPr>
          <p:cNvSpPr/>
          <p:nvPr/>
        </p:nvSpPr>
        <p:spPr>
          <a:xfrm>
            <a:off x="0" y="0"/>
            <a:ext cx="6231311" cy="17628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46</a:t>
            </a:fld>
            <a:endParaRPr lang="en-US"/>
          </a:p>
        </p:txBody>
      </p:sp>
      <p:sp>
        <p:nvSpPr>
          <p:cNvPr id="55" name="Folded Corner 54">
            <a:extLst>
              <a:ext uri="{FF2B5EF4-FFF2-40B4-BE49-F238E27FC236}">
                <a16:creationId xmlns:a16="http://schemas.microsoft.com/office/drawing/2014/main" id="{6BFA430A-AECF-874D-961F-CE582B1AF2AD}"/>
              </a:ext>
            </a:extLst>
          </p:cNvPr>
          <p:cNvSpPr/>
          <p:nvPr/>
        </p:nvSpPr>
        <p:spPr>
          <a:xfrm>
            <a:off x="8128697" y="2537139"/>
            <a:ext cx="3225103" cy="44076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b="1" dirty="0"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56" name="Folded Corner 55">
            <a:extLst>
              <a:ext uri="{FF2B5EF4-FFF2-40B4-BE49-F238E27FC236}">
                <a16:creationId xmlns:a16="http://schemas.microsoft.com/office/drawing/2014/main" id="{2AD1ED87-4A05-5C43-938C-8FA352654FC9}"/>
              </a:ext>
            </a:extLst>
          </p:cNvPr>
          <p:cNvSpPr/>
          <p:nvPr/>
        </p:nvSpPr>
        <p:spPr>
          <a:xfrm>
            <a:off x="8128697" y="3495809"/>
            <a:ext cx="3225103" cy="1101923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74320" tIns="91440" rIns="274320" bIns="0" rtlCol="0" anchor="t" anchorCtr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←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Q1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  <a:r>
              <a:rPr lang="en-US" b="1" dirty="0">
                <a:solidFill>
                  <a:schemeClr val="tx1"/>
                </a:solidFill>
                <a:latin typeface="Times" pitchFamily="2" charset="0"/>
                <a:cs typeface="Consolas" panose="020B0609020204030204" pitchFamily="49" charset="0"/>
              </a:rPr>
              <a:t>Prog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b="1" dirty="0">
                <a:solidFill>
                  <a:schemeClr val="tx1"/>
                </a:solidFill>
                <a:latin typeface="Times" pitchFamily="2" charset="0"/>
                <a:cs typeface="Consolas" panose="020B0609020204030204" pitchFamily="49" charset="0"/>
              </a:rPr>
              <a:t>Prog</a:t>
            </a:r>
          </a:p>
        </p:txBody>
      </p:sp>
      <p:sp>
        <p:nvSpPr>
          <p:cNvPr id="74" name="Cloud Callout 73">
            <a:extLst>
              <a:ext uri="{FF2B5EF4-FFF2-40B4-BE49-F238E27FC236}">
                <a16:creationId xmlns:a16="http://schemas.microsoft.com/office/drawing/2014/main" id="{676BEEA3-DC02-D846-8AC9-072723C65FF2}"/>
              </a:ext>
            </a:extLst>
          </p:cNvPr>
          <p:cNvSpPr/>
          <p:nvPr/>
        </p:nvSpPr>
        <p:spPr>
          <a:xfrm rot="337181">
            <a:off x="5905230" y="-452366"/>
            <a:ext cx="6529265" cy="2676291"/>
          </a:xfrm>
          <a:prstGeom prst="cloudCallout">
            <a:avLst>
              <a:gd name="adj1" fmla="val -31433"/>
              <a:gd name="adj2" fmla="val 62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9F74415-F715-654E-94FF-2EDDC9BB06CF}"/>
              </a:ext>
            </a:extLst>
          </p:cNvPr>
          <p:cNvGrpSpPr/>
          <p:nvPr/>
        </p:nvGrpSpPr>
        <p:grpSpPr>
          <a:xfrm>
            <a:off x="6576071" y="482238"/>
            <a:ext cx="3157005" cy="369332"/>
            <a:chOff x="6576071" y="482238"/>
            <a:chExt cx="3157005" cy="36933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AB0EFCC-B24A-034B-8758-2E14DC17379C}"/>
                </a:ext>
              </a:extLst>
            </p:cNvPr>
            <p:cNvSpPr txBox="1"/>
            <p:nvPr/>
          </p:nvSpPr>
          <p:spPr>
            <a:xfrm>
              <a:off x="8191500" y="482238"/>
              <a:ext cx="15415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EB8A2C4-B586-0143-88B8-B3313B608FB2}"/>
                </a:ext>
              </a:extLst>
            </p:cNvPr>
            <p:cNvSpPr txBox="1"/>
            <p:nvPr/>
          </p:nvSpPr>
          <p:spPr>
            <a:xfrm>
              <a:off x="6576071" y="482238"/>
              <a:ext cx="1463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Seq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052D8D7-B1D9-2146-BDD8-EDDF3E6D4DF7}"/>
              </a:ext>
            </a:extLst>
          </p:cNvPr>
          <p:cNvGrpSpPr/>
          <p:nvPr/>
        </p:nvGrpSpPr>
        <p:grpSpPr>
          <a:xfrm>
            <a:off x="6576071" y="798729"/>
            <a:ext cx="5400376" cy="369332"/>
            <a:chOff x="6576071" y="798729"/>
            <a:chExt cx="5400376" cy="36933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318FBE7-B1F0-7840-BF27-90CCE9408668}"/>
                </a:ext>
              </a:extLst>
            </p:cNvPr>
            <p:cNvSpPr txBox="1"/>
            <p:nvPr/>
          </p:nvSpPr>
          <p:spPr>
            <a:xfrm>
              <a:off x="8191500" y="798729"/>
              <a:ext cx="37849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then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B29C94C-B70D-9C4A-A638-DF5FC4552B55}"/>
                </a:ext>
              </a:extLst>
            </p:cNvPr>
            <p:cNvSpPr txBox="1"/>
            <p:nvPr/>
          </p:nvSpPr>
          <p:spPr>
            <a:xfrm>
              <a:off x="6576071" y="798729"/>
              <a:ext cx="12706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If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E7D6747-726F-ED41-935F-225218ED10A8}"/>
              </a:ext>
            </a:extLst>
          </p:cNvPr>
          <p:cNvGrpSpPr/>
          <p:nvPr/>
        </p:nvGrpSpPr>
        <p:grpSpPr>
          <a:xfrm>
            <a:off x="6576071" y="1115219"/>
            <a:ext cx="5273738" cy="369332"/>
            <a:chOff x="6576071" y="1115219"/>
            <a:chExt cx="5273738" cy="36933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C31A206-6B61-834F-998C-EB1EF38D9ADB}"/>
                </a:ext>
              </a:extLst>
            </p:cNvPr>
            <p:cNvSpPr txBox="1"/>
            <p:nvPr/>
          </p:nvSpPr>
          <p:spPr>
            <a:xfrm>
              <a:off x="8191500" y="1115219"/>
              <a:ext cx="36583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for </a:t>
              </a:r>
              <a:r>
                <a:rPr lang="en-US" i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 ← Q1 do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7D70AFC-F9E7-E840-AF01-D3D0B96155E0}"/>
                </a:ext>
              </a:extLst>
            </p:cNvPr>
            <p:cNvSpPr txBox="1"/>
            <p:nvPr/>
          </p:nvSpPr>
          <p:spPr>
            <a:xfrm>
              <a:off x="6576071" y="1115219"/>
              <a:ext cx="14589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For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036AC33-2A2C-BC40-A30D-813A8E1AF4B3}"/>
              </a:ext>
            </a:extLst>
          </p:cNvPr>
          <p:cNvGrpSpPr/>
          <p:nvPr/>
        </p:nvGrpSpPr>
        <p:grpSpPr>
          <a:xfrm>
            <a:off x="6576071" y="159872"/>
            <a:ext cx="1907497" cy="369332"/>
            <a:chOff x="6576071" y="482238"/>
            <a:chExt cx="1907497" cy="36933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2DDE585-8424-9145-BD3D-5AB5C1E2B917}"/>
                </a:ext>
              </a:extLst>
            </p:cNvPr>
            <p:cNvSpPr txBox="1"/>
            <p:nvPr/>
          </p:nvSpPr>
          <p:spPr>
            <a:xfrm>
              <a:off x="8191500" y="482238"/>
              <a:ext cx="2920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endParaRPr lang="en-US" dirty="0">
                <a:latin typeface="Times" pitchFamily="2" charset="0"/>
                <a:cs typeface="Consolas" panose="020B0609020204030204" pitchFamily="49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2523CAC-BD20-FE44-94F0-84397F0B2274}"/>
                </a:ext>
              </a:extLst>
            </p:cNvPr>
            <p:cNvSpPr txBox="1"/>
            <p:nvPr/>
          </p:nvSpPr>
          <p:spPr>
            <a:xfrm>
              <a:off x="6576071" y="482238"/>
              <a:ext cx="12113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Prog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:=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𝜖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Times" pitchFamily="2" charset="0"/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B54D0F1-FA17-264C-BC2D-9D1DA0D9DED2}"/>
              </a:ext>
            </a:extLst>
          </p:cNvPr>
          <p:cNvCxnSpPr>
            <a:cxnSpLocks/>
          </p:cNvCxnSpPr>
          <p:nvPr/>
        </p:nvCxnSpPr>
        <p:spPr>
          <a:xfrm>
            <a:off x="6576071" y="344538"/>
            <a:ext cx="19074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DC1526C-A032-0645-B036-B37E7A3EBD57}"/>
              </a:ext>
            </a:extLst>
          </p:cNvPr>
          <p:cNvCxnSpPr>
            <a:cxnSpLocks/>
            <a:stCxn id="77" idx="1"/>
            <a:endCxn id="76" idx="3"/>
          </p:cNvCxnSpPr>
          <p:nvPr/>
        </p:nvCxnSpPr>
        <p:spPr>
          <a:xfrm>
            <a:off x="6576071" y="666904"/>
            <a:ext cx="31570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B5F12177-005D-1D44-8B2B-9E7FEBBBB516}"/>
              </a:ext>
            </a:extLst>
          </p:cNvPr>
          <p:cNvGrpSpPr/>
          <p:nvPr/>
        </p:nvGrpSpPr>
        <p:grpSpPr>
          <a:xfrm>
            <a:off x="1105824" y="2528506"/>
            <a:ext cx="4950091" cy="380827"/>
            <a:chOff x="838201" y="3739519"/>
            <a:chExt cx="4950091" cy="38082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A53FADF-9D01-1449-90D3-4340F17D85B5}"/>
                </a:ext>
              </a:extLst>
            </p:cNvPr>
            <p:cNvGrpSpPr/>
            <p:nvPr/>
          </p:nvGrpSpPr>
          <p:grpSpPr>
            <a:xfrm>
              <a:off x="838201" y="3739519"/>
              <a:ext cx="4004255" cy="380827"/>
              <a:chOff x="1065328" y="770705"/>
              <a:chExt cx="4004255" cy="380827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7912E5E-DF95-384F-A596-5EA9D53C5FC4}"/>
                  </a:ext>
                </a:extLst>
              </p:cNvPr>
              <p:cNvSpPr/>
              <p:nvPr/>
            </p:nvSpPr>
            <p:spPr>
              <a:xfrm>
                <a:off x="1065328" y="770705"/>
                <a:ext cx="4004255" cy="38082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Q1: </a:t>
                </a:r>
                <a:r>
                  <a:rPr 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select </a:t>
                </a:r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student.* </a:t>
                </a:r>
                <a:r>
                  <a:rPr 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where</a:t>
                </a:r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id = </a:t>
                </a:r>
                <a:r>
                  <a:rPr lang="en-US" sz="1600" b="1" i="1" dirty="0">
                    <a:solidFill>
                      <a:schemeClr val="tx2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</a:t>
                </a:r>
                <a:endParaRPr lang="en-US" sz="1600" b="1" i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1E0FC5A-98DC-304D-A122-9BC8176AA2DF}"/>
                  </a:ext>
                </a:extLst>
              </p:cNvPr>
              <p:cNvSpPr/>
              <p:nvPr/>
            </p:nvSpPr>
            <p:spPr>
              <a:xfrm>
                <a:off x="4666501" y="818124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i="1" dirty="0"/>
                  <a:t>s</a:t>
                </a: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E391353-9251-9249-AEC8-F479AB7FE470}"/>
                </a:ext>
              </a:extLst>
            </p:cNvPr>
            <p:cNvSpPr txBox="1"/>
            <p:nvPr/>
          </p:nvSpPr>
          <p:spPr>
            <a:xfrm>
              <a:off x="4842456" y="3740643"/>
              <a:ext cx="945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(0 rows)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E2C912-4FA5-2F44-BFCA-DFC8C842EFC3}"/>
              </a:ext>
            </a:extLst>
          </p:cNvPr>
          <p:cNvGrpSpPr/>
          <p:nvPr/>
        </p:nvGrpSpPr>
        <p:grpSpPr>
          <a:xfrm>
            <a:off x="1105824" y="3462679"/>
            <a:ext cx="6815116" cy="706055"/>
            <a:chOff x="838201" y="5253996"/>
            <a:chExt cx="6815116" cy="70605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E9EEB72-677F-4E44-BE51-8E8B560F9BA0}"/>
                </a:ext>
              </a:extLst>
            </p:cNvPr>
            <p:cNvGrpSpPr/>
            <p:nvPr/>
          </p:nvGrpSpPr>
          <p:grpSpPr>
            <a:xfrm>
              <a:off x="838201" y="5253996"/>
              <a:ext cx="5833055" cy="646331"/>
              <a:chOff x="838201" y="5696310"/>
              <a:chExt cx="5833055" cy="646331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FAA1EC-A49C-CC46-B821-ABC9212CEBA9}"/>
                  </a:ext>
                </a:extLst>
              </p:cNvPr>
              <p:cNvSpPr/>
              <p:nvPr/>
            </p:nvSpPr>
            <p:spPr>
              <a:xfrm>
                <a:off x="838201" y="5696310"/>
                <a:ext cx="5833055" cy="64633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Q1: </a:t>
                </a:r>
                <a:r>
                  <a:rPr 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select </a:t>
                </a:r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student.* </a:t>
                </a:r>
                <a:r>
                  <a:rPr 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where</a:t>
                </a:r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id = </a:t>
                </a:r>
                <a:r>
                  <a:rPr lang="en-US" sz="1600" b="1" i="1" dirty="0">
                    <a:solidFill>
                      <a:schemeClr val="tx2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</a:t>
                </a:r>
              </a:p>
              <a:p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Q2: </a:t>
                </a:r>
                <a:r>
                  <a:rPr 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select </a:t>
                </a:r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student.* </a:t>
                </a:r>
                <a:r>
                  <a:rPr 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where</a:t>
                </a:r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id = </a:t>
                </a:r>
                <a:r>
                  <a:rPr lang="en-US" sz="1600" b="1" i="1" dirty="0">
                    <a:solidFill>
                      <a:schemeClr val="tx2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  </a:t>
                </a:r>
                <a:r>
                  <a:rPr lang="en-US" sz="16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∧ password = </a:t>
                </a:r>
                <a:r>
                  <a:rPr lang="en-US" sz="1600" b="1" i="1" dirty="0">
                    <a:solidFill>
                      <a:schemeClr val="tx2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p</a:t>
                </a:r>
                <a:endParaRPr lang="en-US" sz="1600" b="1" i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9DD9C9B-8F62-114A-943D-18A4645C1B3C}"/>
                  </a:ext>
                </a:extLst>
              </p:cNvPr>
              <p:cNvSpPr/>
              <p:nvPr/>
            </p:nvSpPr>
            <p:spPr>
              <a:xfrm>
                <a:off x="4439374" y="6033338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i="1" dirty="0"/>
                  <a:t>s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E9A92083-E179-B44A-A65B-5BE8532FFC81}"/>
                  </a:ext>
                </a:extLst>
              </p:cNvPr>
              <p:cNvSpPr/>
              <p:nvPr/>
            </p:nvSpPr>
            <p:spPr>
              <a:xfrm>
                <a:off x="6230121" y="6033338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i="1" dirty="0"/>
                  <a:t>p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21BDFF5D-8393-D044-990B-FEF3710F6ABA}"/>
                  </a:ext>
                </a:extLst>
              </p:cNvPr>
              <p:cNvSpPr/>
              <p:nvPr/>
            </p:nvSpPr>
            <p:spPr>
              <a:xfrm>
                <a:off x="4439374" y="5759781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i="1" dirty="0"/>
                  <a:t>s</a:t>
                </a: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A4FD2B4-4DDD-134E-869B-AB3039EE053E}"/>
                </a:ext>
              </a:extLst>
            </p:cNvPr>
            <p:cNvSpPr txBox="1"/>
            <p:nvPr/>
          </p:nvSpPr>
          <p:spPr>
            <a:xfrm>
              <a:off x="6707481" y="5261812"/>
              <a:ext cx="858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(1 row)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B1791BC-484F-C04C-9DE2-DDE9CB9CCE2C}"/>
                </a:ext>
              </a:extLst>
            </p:cNvPr>
            <p:cNvSpPr txBox="1"/>
            <p:nvPr/>
          </p:nvSpPr>
          <p:spPr>
            <a:xfrm>
              <a:off x="6707481" y="5590719"/>
              <a:ext cx="945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(0 rows)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C92EA337-D44E-9640-9387-503962A9206E}"/>
              </a:ext>
            </a:extLst>
          </p:cNvPr>
          <p:cNvSpPr/>
          <p:nvPr/>
        </p:nvSpPr>
        <p:spPr>
          <a:xfrm>
            <a:off x="8349648" y="2587913"/>
            <a:ext cx="580103" cy="347058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48D62AE-8EDB-B24F-9BDA-240D00585073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8639700" y="2934971"/>
            <a:ext cx="0" cy="587358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C42BEAF4-8F30-6145-BA16-CF21AF26B4B3}"/>
              </a:ext>
            </a:extLst>
          </p:cNvPr>
          <p:cNvSpPr txBox="1"/>
          <p:nvPr/>
        </p:nvSpPr>
        <p:spPr>
          <a:xfrm>
            <a:off x="1105824" y="4609130"/>
            <a:ext cx="2247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Does not exist (</a:t>
            </a:r>
            <a:r>
              <a:rPr kumimoji="1" lang="en-US" altLang="zh-CN" dirty="0" err="1"/>
              <a:t>Unsat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cxnSp>
        <p:nvCxnSpPr>
          <p:cNvPr id="54" name="Straight Connector 43">
            <a:extLst>
              <a:ext uri="{FF2B5EF4-FFF2-40B4-BE49-F238E27FC236}">
                <a16:creationId xmlns:a16="http://schemas.microsoft.com/office/drawing/2014/main" id="{AA61E46E-97C7-4243-883A-E0B33AF8D56A}"/>
              </a:ext>
            </a:extLst>
          </p:cNvPr>
          <p:cNvCxnSpPr>
            <a:cxnSpLocks/>
          </p:cNvCxnSpPr>
          <p:nvPr/>
        </p:nvCxnSpPr>
        <p:spPr>
          <a:xfrm>
            <a:off x="6576071" y="1299885"/>
            <a:ext cx="55270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1873AE9-9649-DB4A-B158-FBE5F1C978BC}"/>
              </a:ext>
            </a:extLst>
          </p:cNvPr>
          <p:cNvGrpSpPr/>
          <p:nvPr/>
        </p:nvGrpSpPr>
        <p:grpSpPr>
          <a:xfrm>
            <a:off x="8301439" y="4978462"/>
            <a:ext cx="2436051" cy="1015663"/>
            <a:chOff x="8035060" y="4964934"/>
            <a:chExt cx="2436051" cy="1015663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5814E78F-9E8E-C14C-B6CF-E732437D9F9A}"/>
                </a:ext>
              </a:extLst>
            </p:cNvPr>
            <p:cNvSpPr txBox="1"/>
            <p:nvPr/>
          </p:nvSpPr>
          <p:spPr>
            <a:xfrm>
              <a:off x="8035060" y="4964934"/>
              <a:ext cx="243605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if</a:t>
              </a:r>
              <a:r>
                <a:rPr kumimoji="1" lang="zh-CN" alt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kumimoji="1" lang="en-US" altLang="zh-CN" sz="2000" dirty="0"/>
                <a:t>student</a:t>
              </a:r>
              <a:r>
                <a:rPr kumimoji="1" lang="zh-CN" altLang="en-US" sz="2000" dirty="0"/>
                <a:t>   </a:t>
              </a:r>
              <a:r>
                <a:rPr kumimoji="1" lang="en-US" altLang="zh-CN" sz="2000" dirty="0"/>
                <a:t>s</a:t>
              </a:r>
              <a:r>
                <a:rPr kumimoji="1" lang="zh-CN" altLang="en-US" sz="2000" dirty="0"/>
                <a:t>   </a:t>
              </a:r>
              <a:r>
                <a:rPr kumimoji="1" lang="en-US" altLang="zh-CN" sz="2000" dirty="0"/>
                <a:t>exists</a:t>
              </a:r>
              <a:br>
                <a:rPr kumimoji="1" lang="en-US" altLang="zh-CN" sz="2000" dirty="0"/>
              </a:br>
              <a:r>
                <a:rPr kumimoji="1" lang="en-US" altLang="zh-CN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then</a:t>
              </a:r>
              <a:r>
                <a:rPr kumimoji="1" lang="zh-CN" alt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zh-CN" sz="2000" dirty="0"/>
                <a:t>(E1)</a:t>
              </a:r>
            </a:p>
            <a:p>
              <a:r>
                <a:rPr kumimoji="1" lang="en-US" altLang="zh-CN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else</a:t>
              </a:r>
              <a:r>
                <a:rPr kumimoji="1" lang="zh-CN" alt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zh-CN" sz="2000" dirty="0"/>
                <a:t>(E0)</a:t>
              </a:r>
              <a:endParaRPr kumimoji="1" lang="zh-CN" altLang="en-US" sz="2000" dirty="0"/>
            </a:p>
          </p:txBody>
        </p:sp>
        <p:sp>
          <p:nvSpPr>
            <p:cNvPr id="57" name="Oval 39">
              <a:extLst>
                <a:ext uri="{FF2B5EF4-FFF2-40B4-BE49-F238E27FC236}">
                  <a16:creationId xmlns:a16="http://schemas.microsoft.com/office/drawing/2014/main" id="{A791D5F2-6687-F543-9664-5A29967A992D}"/>
                </a:ext>
              </a:extLst>
            </p:cNvPr>
            <p:cNvSpPr/>
            <p:nvPr/>
          </p:nvSpPr>
          <p:spPr>
            <a:xfrm>
              <a:off x="9417119" y="5031595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s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4179D940-3896-5348-9AAC-AE89318118D2}"/>
              </a:ext>
            </a:extLst>
          </p:cNvPr>
          <p:cNvSpPr txBox="1"/>
          <p:nvPr/>
        </p:nvSpPr>
        <p:spPr>
          <a:xfrm>
            <a:off x="-9481" y="3462679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E1</a:t>
            </a:r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9E9EBD4-00E4-5140-8C5C-407A5B511EE7}"/>
              </a:ext>
            </a:extLst>
          </p:cNvPr>
          <p:cNvSpPr txBox="1"/>
          <p:nvPr/>
        </p:nvSpPr>
        <p:spPr>
          <a:xfrm>
            <a:off x="-10277" y="2521706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E0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7F9749-D907-284F-A7CB-AFA72A25B90D}"/>
              </a:ext>
            </a:extLst>
          </p:cNvPr>
          <p:cNvSpPr txBox="1"/>
          <p:nvPr/>
        </p:nvSpPr>
        <p:spPr>
          <a:xfrm>
            <a:off x="-10277" y="4614283"/>
            <a:ext cx="111530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Execution</a:t>
            </a:r>
          </a:p>
          <a:p>
            <a:pPr algn="ctr"/>
            <a:r>
              <a:rPr lang="en-US" b="1" dirty="0"/>
              <a:t>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7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4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3DDA-A61B-0B42-8906-166AB6DD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Resolve subprograms recursively</a:t>
            </a:r>
            <a:br>
              <a:rPr lang="en-US" altLang="zh-CN" dirty="0"/>
            </a:br>
            <a:r>
              <a:rPr lang="en-US" altLang="zh-CN" dirty="0"/>
              <a:t>(No backtracking)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54E3-DFCA-0444-B0BD-342B53E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6B6E-C612-5C40-A26C-C12BFE25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861B-2AAA-8145-AD71-0B7FFF28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47</a:t>
            </a:fld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FF4E05-CD02-4542-A94F-A466D5C3BE23}"/>
              </a:ext>
            </a:extLst>
          </p:cNvPr>
          <p:cNvGrpSpPr/>
          <p:nvPr/>
        </p:nvGrpSpPr>
        <p:grpSpPr>
          <a:xfrm>
            <a:off x="4038600" y="2331136"/>
            <a:ext cx="3225103" cy="1101923"/>
            <a:chOff x="454849" y="2331136"/>
            <a:chExt cx="3225103" cy="1101923"/>
          </a:xfrm>
        </p:grpSpPr>
        <p:sp>
          <p:nvSpPr>
            <p:cNvPr id="7" name="Folded Corner 55">
              <a:extLst>
                <a:ext uri="{FF2B5EF4-FFF2-40B4-BE49-F238E27FC236}">
                  <a16:creationId xmlns:a16="http://schemas.microsoft.com/office/drawing/2014/main" id="{3303B8B4-9030-8348-83CA-B8A7CC9A35C5}"/>
                </a:ext>
              </a:extLst>
            </p:cNvPr>
            <p:cNvSpPr/>
            <p:nvPr/>
          </p:nvSpPr>
          <p:spPr>
            <a:xfrm>
              <a:off x="454849" y="2331136"/>
              <a:ext cx="3225103" cy="1101923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74320" tIns="91440" rIns="274320" bIns="0" rtlCol="0" anchor="t" anchorCtr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Q1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then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61A1894A-AAFF-2747-90DB-D98ABE8C176D}"/>
                </a:ext>
              </a:extLst>
            </p:cNvPr>
            <p:cNvSpPr/>
            <p:nvPr/>
          </p:nvSpPr>
          <p:spPr>
            <a:xfrm>
              <a:off x="1293031" y="2652255"/>
              <a:ext cx="580103" cy="34705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F2E9A1-9F83-E54F-93B9-D5CD45AFCC0F}"/>
              </a:ext>
            </a:extLst>
          </p:cNvPr>
          <p:cNvGrpSpPr/>
          <p:nvPr/>
        </p:nvGrpSpPr>
        <p:grpSpPr>
          <a:xfrm>
            <a:off x="4038600" y="2331136"/>
            <a:ext cx="3225103" cy="2093655"/>
            <a:chOff x="3173433" y="2331136"/>
            <a:chExt cx="3225103" cy="2093655"/>
          </a:xfrm>
        </p:grpSpPr>
        <p:sp>
          <p:nvSpPr>
            <p:cNvPr id="8" name="Folded Corner 24">
              <a:extLst>
                <a:ext uri="{FF2B5EF4-FFF2-40B4-BE49-F238E27FC236}">
                  <a16:creationId xmlns:a16="http://schemas.microsoft.com/office/drawing/2014/main" id="{CF46E54A-D327-FB4D-9C7E-6A399D62C7D1}"/>
                </a:ext>
              </a:extLst>
            </p:cNvPr>
            <p:cNvSpPr/>
            <p:nvPr/>
          </p:nvSpPr>
          <p:spPr>
            <a:xfrm>
              <a:off x="3173433" y="2331136"/>
              <a:ext cx="3225103" cy="2093655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74320" tIns="91440" rIns="274320" bIns="0" rtlCol="0" anchor="t" anchorCtr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Q1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y2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Q2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then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1DE96448-8448-DB4E-8F8E-4C118F971CBA}"/>
                </a:ext>
              </a:extLst>
            </p:cNvPr>
            <p:cNvSpPr/>
            <p:nvPr/>
          </p:nvSpPr>
          <p:spPr>
            <a:xfrm>
              <a:off x="3820143" y="2989481"/>
              <a:ext cx="1607069" cy="82591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88F20741-D2AA-4248-BA93-4E0C54591DED}"/>
              </a:ext>
            </a:extLst>
          </p:cNvPr>
          <p:cNvSpPr txBox="1"/>
          <p:nvPr/>
        </p:nvSpPr>
        <p:spPr>
          <a:xfrm>
            <a:off x="8153400" y="2989481"/>
            <a:ext cx="110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latin typeface="Times" pitchFamily="2" charset="0"/>
              </a:rPr>
              <a:t>Prog</a:t>
            </a:r>
            <a:r>
              <a:rPr kumimoji="1" lang="zh-CN" altLang="en-US" dirty="0"/>
              <a:t> </a:t>
            </a:r>
            <a:r>
              <a:rPr kumimoji="1" lang="en-US" altLang="zh-CN" dirty="0"/>
              <a:t>:=</a:t>
            </a:r>
            <a:r>
              <a:rPr kumimoji="1" lang="zh-CN" altLang="en-US" dirty="0"/>
              <a:t> </a:t>
            </a:r>
            <a:r>
              <a:rPr kumimoji="1" lang="en-US" altLang="zh-CN" b="1" dirty="0">
                <a:latin typeface="Times" pitchFamily="2" charset="0"/>
              </a:rPr>
              <a:t>If</a:t>
            </a:r>
            <a:endParaRPr kumimoji="1" lang="zh-CN" altLang="en-US" b="1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4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3DDA-A61B-0B42-8906-166AB6DD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Resolve subprograms recursively</a:t>
            </a:r>
            <a:br>
              <a:rPr lang="en-US" altLang="zh-CN" dirty="0"/>
            </a:br>
            <a:r>
              <a:rPr lang="en-US" altLang="zh-CN" dirty="0"/>
              <a:t>(No backtracking)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54E3-DFCA-0444-B0BD-342B53E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6B6E-C612-5C40-A26C-C12BFE25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861B-2AAA-8145-AD71-0B7FFF28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48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6214F1-9D2E-1A4C-B248-E25A76026FDF}"/>
              </a:ext>
            </a:extLst>
          </p:cNvPr>
          <p:cNvGrpSpPr/>
          <p:nvPr/>
        </p:nvGrpSpPr>
        <p:grpSpPr>
          <a:xfrm>
            <a:off x="4038600" y="2331136"/>
            <a:ext cx="3225103" cy="2093655"/>
            <a:chOff x="4038600" y="2331136"/>
            <a:chExt cx="3225103" cy="2093655"/>
          </a:xfrm>
        </p:grpSpPr>
        <p:sp>
          <p:nvSpPr>
            <p:cNvPr id="8" name="Folded Corner 24">
              <a:extLst>
                <a:ext uri="{FF2B5EF4-FFF2-40B4-BE49-F238E27FC236}">
                  <a16:creationId xmlns:a16="http://schemas.microsoft.com/office/drawing/2014/main" id="{CF46E54A-D327-FB4D-9C7E-6A399D62C7D1}"/>
                </a:ext>
              </a:extLst>
            </p:cNvPr>
            <p:cNvSpPr/>
            <p:nvPr/>
          </p:nvSpPr>
          <p:spPr>
            <a:xfrm>
              <a:off x="4038600" y="2331136"/>
              <a:ext cx="3225103" cy="2093655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74320" tIns="91440" rIns="274320" bIns="0" rtlCol="0" anchor="t" anchorCtr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Q1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y2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Q2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then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4E8BF7A3-74F0-324A-BFFD-F09016358232}"/>
                </a:ext>
              </a:extLst>
            </p:cNvPr>
            <p:cNvSpPr/>
            <p:nvPr/>
          </p:nvSpPr>
          <p:spPr>
            <a:xfrm>
              <a:off x="5387464" y="3210241"/>
              <a:ext cx="580103" cy="34705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53CFC73-0849-624B-9E06-224E6854535D}"/>
              </a:ext>
            </a:extLst>
          </p:cNvPr>
          <p:cNvGrpSpPr/>
          <p:nvPr/>
        </p:nvGrpSpPr>
        <p:grpSpPr>
          <a:xfrm>
            <a:off x="4038600" y="2331136"/>
            <a:ext cx="3225103" cy="3085386"/>
            <a:chOff x="5892017" y="2331136"/>
            <a:chExt cx="3225103" cy="3085386"/>
          </a:xfrm>
        </p:grpSpPr>
        <p:sp>
          <p:nvSpPr>
            <p:cNvPr id="14" name="Folded Corner 25">
              <a:extLst>
                <a:ext uri="{FF2B5EF4-FFF2-40B4-BE49-F238E27FC236}">
                  <a16:creationId xmlns:a16="http://schemas.microsoft.com/office/drawing/2014/main" id="{F97B2691-355D-AB48-8FE2-3877BBE4DF1F}"/>
                </a:ext>
              </a:extLst>
            </p:cNvPr>
            <p:cNvSpPr/>
            <p:nvPr/>
          </p:nvSpPr>
          <p:spPr>
            <a:xfrm>
              <a:off x="5892017" y="2331136"/>
              <a:ext cx="3225103" cy="3085386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74320" tIns="91440" rIns="274320" bIns="0" rtlCol="0" anchor="t" anchorCtr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Q1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y2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Q2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for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y3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Q3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do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DDE6B44E-A44D-F24D-AD73-ECD6A4B46012}"/>
                </a:ext>
              </a:extLst>
            </p:cNvPr>
            <p:cNvSpPr/>
            <p:nvPr/>
          </p:nvSpPr>
          <p:spPr>
            <a:xfrm>
              <a:off x="7082409" y="3519418"/>
              <a:ext cx="1607069" cy="82591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文本框 20">
            <a:extLst>
              <a:ext uri="{FF2B5EF4-FFF2-40B4-BE49-F238E27FC236}">
                <a16:creationId xmlns:a16="http://schemas.microsoft.com/office/drawing/2014/main" id="{E35EA9C8-09DA-1C40-91E0-3AF7A6E28496}"/>
              </a:ext>
            </a:extLst>
          </p:cNvPr>
          <p:cNvSpPr txBox="1"/>
          <p:nvPr/>
        </p:nvSpPr>
        <p:spPr>
          <a:xfrm>
            <a:off x="8153400" y="3557299"/>
            <a:ext cx="1297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latin typeface="Times" pitchFamily="2" charset="0"/>
              </a:rPr>
              <a:t>Prog</a:t>
            </a:r>
            <a:r>
              <a:rPr kumimoji="1" lang="zh-CN" altLang="en-US" dirty="0"/>
              <a:t> </a:t>
            </a:r>
            <a:r>
              <a:rPr kumimoji="1" lang="en-US" altLang="zh-CN" dirty="0"/>
              <a:t>:=</a:t>
            </a:r>
            <a:r>
              <a:rPr kumimoji="1" lang="zh-CN" altLang="en-US" dirty="0"/>
              <a:t> </a:t>
            </a:r>
            <a:r>
              <a:rPr kumimoji="1" lang="en-US" altLang="zh-CN" b="1" dirty="0">
                <a:latin typeface="Times" pitchFamily="2" charset="0"/>
              </a:rPr>
              <a:t>For</a:t>
            </a:r>
            <a:endParaRPr kumimoji="1" lang="zh-CN" altLang="en-US" b="1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30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3DDA-A61B-0B42-8906-166AB6DD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Resolve subprograms recursively</a:t>
            </a:r>
            <a:br>
              <a:rPr lang="en-US" altLang="zh-CN" dirty="0"/>
            </a:br>
            <a:r>
              <a:rPr lang="en-US" altLang="zh-CN" dirty="0"/>
              <a:t>(No backtracking)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54E3-DFCA-0444-B0BD-342B53E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6B6E-C612-5C40-A26C-C12BFE25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861B-2AAA-8145-AD71-0B7FFF28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49</a:t>
            </a:fld>
            <a:endParaRPr lang="en-US"/>
          </a:p>
        </p:txBody>
      </p:sp>
      <p:sp>
        <p:nvSpPr>
          <p:cNvPr id="16" name="文本框 20">
            <a:extLst>
              <a:ext uri="{FF2B5EF4-FFF2-40B4-BE49-F238E27FC236}">
                <a16:creationId xmlns:a16="http://schemas.microsoft.com/office/drawing/2014/main" id="{E35EA9C8-09DA-1C40-91E0-3AF7A6E28496}"/>
              </a:ext>
            </a:extLst>
          </p:cNvPr>
          <p:cNvSpPr txBox="1"/>
          <p:nvPr/>
        </p:nvSpPr>
        <p:spPr>
          <a:xfrm>
            <a:off x="8153400" y="4041532"/>
            <a:ext cx="1297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latin typeface="Times" pitchFamily="2" charset="0"/>
              </a:rPr>
              <a:t>Prog</a:t>
            </a:r>
            <a:r>
              <a:rPr kumimoji="1" lang="zh-CN" altLang="en-US" dirty="0"/>
              <a:t> </a:t>
            </a:r>
            <a:r>
              <a:rPr kumimoji="1" lang="en-US" altLang="zh-CN" dirty="0"/>
              <a:t>:=</a:t>
            </a:r>
            <a:r>
              <a:rPr kumimoji="1" lang="zh-CN" altLang="en-US" dirty="0"/>
              <a:t> </a:t>
            </a:r>
            <a:r>
              <a:rPr kumimoji="1" lang="en-US" altLang="zh-CN" b="1" dirty="0" err="1">
                <a:latin typeface="Times" pitchFamily="2" charset="0"/>
              </a:rPr>
              <a:t>Seq</a:t>
            </a:r>
            <a:endParaRPr kumimoji="1" lang="zh-CN" altLang="en-US" b="1" dirty="0">
              <a:latin typeface="Times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4FFAE0-E073-1B4D-9DA4-373F9E929FB4}"/>
              </a:ext>
            </a:extLst>
          </p:cNvPr>
          <p:cNvGrpSpPr/>
          <p:nvPr/>
        </p:nvGrpSpPr>
        <p:grpSpPr>
          <a:xfrm>
            <a:off x="4038600" y="2331136"/>
            <a:ext cx="3225103" cy="3085386"/>
            <a:chOff x="4038600" y="2331136"/>
            <a:chExt cx="3225103" cy="3085386"/>
          </a:xfrm>
        </p:grpSpPr>
        <p:sp>
          <p:nvSpPr>
            <p:cNvPr id="14" name="Folded Corner 25">
              <a:extLst>
                <a:ext uri="{FF2B5EF4-FFF2-40B4-BE49-F238E27FC236}">
                  <a16:creationId xmlns:a16="http://schemas.microsoft.com/office/drawing/2014/main" id="{F97B2691-355D-AB48-8FE2-3877BBE4DF1F}"/>
                </a:ext>
              </a:extLst>
            </p:cNvPr>
            <p:cNvSpPr/>
            <p:nvPr/>
          </p:nvSpPr>
          <p:spPr>
            <a:xfrm>
              <a:off x="4038600" y="2331136"/>
              <a:ext cx="3225103" cy="3085386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74320" tIns="91440" rIns="274320" bIns="0" rtlCol="0" anchor="t" anchorCtr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Q1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y2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Q2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for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y3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Q3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do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14737B5B-AEE1-E548-B455-868ABC49CC0F}"/>
                </a:ext>
              </a:extLst>
            </p:cNvPr>
            <p:cNvSpPr/>
            <p:nvPr/>
          </p:nvSpPr>
          <p:spPr>
            <a:xfrm>
              <a:off x="5623406" y="3749460"/>
              <a:ext cx="580103" cy="34705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B4FE4E5-736B-BC4B-9D73-90DE8D3890FC}"/>
              </a:ext>
            </a:extLst>
          </p:cNvPr>
          <p:cNvGrpSpPr/>
          <p:nvPr/>
        </p:nvGrpSpPr>
        <p:grpSpPr>
          <a:xfrm>
            <a:off x="4038600" y="2331136"/>
            <a:ext cx="3225103" cy="3655457"/>
            <a:chOff x="8610600" y="2331136"/>
            <a:chExt cx="3225103" cy="3655457"/>
          </a:xfrm>
        </p:grpSpPr>
        <p:sp>
          <p:nvSpPr>
            <p:cNvPr id="18" name="Folded Corner 26">
              <a:extLst>
                <a:ext uri="{FF2B5EF4-FFF2-40B4-BE49-F238E27FC236}">
                  <a16:creationId xmlns:a16="http://schemas.microsoft.com/office/drawing/2014/main" id="{CD95E2F2-746C-1442-AAAB-9799D92F2A0F}"/>
                </a:ext>
              </a:extLst>
            </p:cNvPr>
            <p:cNvSpPr/>
            <p:nvPr/>
          </p:nvSpPr>
          <p:spPr>
            <a:xfrm>
              <a:off x="8610600" y="2331136"/>
              <a:ext cx="3225103" cy="3655457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274320" tIns="91440" rIns="274320" bIns="0" rtlCol="0" anchor="t" anchorCtr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Q1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if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y2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Q2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then {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for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y3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Q3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do </a:t>
              </a:r>
              <a:r>
                <a:rPr lang="en-US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    </a:t>
              </a:r>
              <a:r>
                <a:rPr lang="en-US" i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y4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←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Q4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   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                  }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 else </a:t>
              </a:r>
              <a:r>
                <a:rPr lang="en-US" b="1" dirty="0">
                  <a:solidFill>
                    <a:schemeClr val="tx1"/>
                  </a:solidFill>
                  <a:latin typeface="Times" pitchFamily="2" charset="0"/>
                  <a:cs typeface="Consolas" panose="020B0609020204030204" pitchFamily="49" charset="0"/>
                </a:rPr>
                <a:t>Prog</a:t>
              </a:r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BBD6332-B4BD-9D4A-8696-9F4B4EF444E1}"/>
                </a:ext>
              </a:extLst>
            </p:cNvPr>
            <p:cNvSpPr/>
            <p:nvPr/>
          </p:nvSpPr>
          <p:spPr>
            <a:xfrm>
              <a:off x="10237333" y="4041532"/>
              <a:ext cx="1241005" cy="6135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231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ded Corner 20">
            <a:extLst>
              <a:ext uri="{FF2B5EF4-FFF2-40B4-BE49-F238E27FC236}">
                <a16:creationId xmlns:a16="http://schemas.microsoft.com/office/drawing/2014/main" id="{0864F324-5E25-DA44-A2EA-026CD3C4F016}"/>
              </a:ext>
            </a:extLst>
          </p:cNvPr>
          <p:cNvSpPr/>
          <p:nvPr/>
        </p:nvSpPr>
        <p:spPr>
          <a:xfrm>
            <a:off x="8610600" y="2537137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Synthesized program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F88EC1-BD7C-7F41-B72B-7DF665E80FE7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Synthesizer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3D6DF-0DC3-CD4F-8CED-64A2A2AE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5859"/>
            <a:ext cx="10515600" cy="1691103"/>
          </a:xfrm>
        </p:spPr>
        <p:txBody>
          <a:bodyPr/>
          <a:lstStyle/>
          <a:p>
            <a:r>
              <a:rPr lang="en-US" dirty="0"/>
              <a:t>Leverage a program as the specification</a:t>
            </a:r>
          </a:p>
          <a:p>
            <a:r>
              <a:rPr lang="en-US" dirty="0"/>
              <a:t>Use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active learning </a:t>
            </a:r>
            <a:r>
              <a:rPr lang="en-US" dirty="0"/>
              <a:t>to select inputs that eliminate uncertainty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3458E-5A30-7E43-8DDE-9C0C556F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C46B-CDF2-9441-917C-1CEFA92B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AF1-E5F5-F743-8461-5337B96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A7BD8-4307-C047-98D8-03C836BCDDF1}"/>
              </a:ext>
            </a:extLst>
          </p:cNvPr>
          <p:cNvSpPr/>
          <p:nvPr/>
        </p:nvSpPr>
        <p:spPr>
          <a:xfrm>
            <a:off x="5551982" y="2537139"/>
            <a:ext cx="1688892" cy="8544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Inference and regeneration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852F23CA-BD95-BD47-908E-B0EEC9DB19BA}"/>
              </a:ext>
            </a:extLst>
          </p:cNvPr>
          <p:cNvSpPr/>
          <p:nvPr/>
        </p:nvSpPr>
        <p:spPr>
          <a:xfrm>
            <a:off x="8610600" y="2537139"/>
            <a:ext cx="1371600" cy="854439"/>
          </a:xfrm>
          <a:prstGeom prst="foldedCorner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Regenerated program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932607-2CB2-224E-A380-95DE7A31CE1D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240874" y="2964359"/>
            <a:ext cx="1369726" cy="0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265E8-3C50-CD4A-BFC2-C60FC55846BB}"/>
              </a:ext>
            </a:extLst>
          </p:cNvPr>
          <p:cNvSpPr/>
          <p:nvPr/>
        </p:nvSpPr>
        <p:spPr>
          <a:xfrm>
            <a:off x="2143593" y="2203607"/>
            <a:ext cx="2036789" cy="1521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Program</a:t>
            </a:r>
          </a:p>
          <a:p>
            <a:pPr algn="ctr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(Black box)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3E9D2E-2937-3242-8F59-E09782B71886}"/>
              </a:ext>
            </a:extLst>
          </p:cNvPr>
          <p:cNvGrpSpPr/>
          <p:nvPr/>
        </p:nvGrpSpPr>
        <p:grpSpPr>
          <a:xfrm>
            <a:off x="4180382" y="2834956"/>
            <a:ext cx="1371600" cy="253317"/>
            <a:chOff x="4180382" y="2834956"/>
            <a:chExt cx="1371600" cy="253317"/>
          </a:xfrm>
        </p:grpSpPr>
        <p:cxnSp>
          <p:nvCxnSpPr>
            <p:cNvPr id="13" name="Straight Arrow Connector 134">
              <a:extLst>
                <a:ext uri="{FF2B5EF4-FFF2-40B4-BE49-F238E27FC236}">
                  <a16:creationId xmlns:a16="http://schemas.microsoft.com/office/drawing/2014/main" id="{E0A4D96B-B9C3-6D41-90F6-1426FB35D285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2834956"/>
              <a:ext cx="13716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5">
              <a:extLst>
                <a:ext uri="{FF2B5EF4-FFF2-40B4-BE49-F238E27FC236}">
                  <a16:creationId xmlns:a16="http://schemas.microsoft.com/office/drawing/2014/main" id="{9A6E5538-8A09-6149-A223-8305F971C60D}"/>
                </a:ext>
              </a:extLst>
            </p:cNvPr>
            <p:cNvCxnSpPr>
              <a:cxnSpLocks/>
            </p:cNvCxnSpPr>
            <p:nvPr/>
          </p:nvCxnSpPr>
          <p:spPr>
            <a:xfrm>
              <a:off x="4180382" y="3088273"/>
              <a:ext cx="1371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文本框 1">
            <a:extLst>
              <a:ext uri="{FF2B5EF4-FFF2-40B4-BE49-F238E27FC236}">
                <a16:creationId xmlns:a16="http://schemas.microsoft.com/office/drawing/2014/main" id="{FCEF7A0B-0414-F942-AA76-2FC12596883B}"/>
              </a:ext>
            </a:extLst>
          </p:cNvPr>
          <p:cNvSpPr txBox="1"/>
          <p:nvPr/>
        </p:nvSpPr>
        <p:spPr>
          <a:xfrm>
            <a:off x="4395865" y="2098931"/>
            <a:ext cx="940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chemeClr val="accent2">
                    <a:lumMod val="75000"/>
                  </a:schemeClr>
                </a:solidFill>
              </a:rPr>
              <a:t>Choose inputs</a:t>
            </a:r>
            <a:endParaRPr kumimoji="1" lang="zh-CN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文本框 1">
            <a:extLst>
              <a:ext uri="{FF2B5EF4-FFF2-40B4-BE49-F238E27FC236}">
                <a16:creationId xmlns:a16="http://schemas.microsoft.com/office/drawing/2014/main" id="{01B52AB7-962E-294E-A1D4-ACF67475BC79}"/>
              </a:ext>
            </a:extLst>
          </p:cNvPr>
          <p:cNvSpPr txBox="1"/>
          <p:nvPr/>
        </p:nvSpPr>
        <p:spPr>
          <a:xfrm>
            <a:off x="4289059" y="3153505"/>
            <a:ext cx="115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Observe outputs</a:t>
            </a:r>
            <a:endParaRPr kumimoji="1" lang="zh-CN" alt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7D04362-AA7C-7A44-A4AA-B7AE7F2D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</a:t>
            </a:r>
            <a:r>
              <a:rPr lang="en-US" altLang="zh-CN" dirty="0"/>
              <a:t>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8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3BDE-BC2A-1B4F-AD66-A1EDB2B4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452C-DC9C-B846-9FFA-7C871120F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Encode paths as quantifier-free SMT formulas</a:t>
            </a:r>
          </a:p>
          <a:p>
            <a:r>
              <a:rPr lang="en-US" dirty="0"/>
              <a:t>Solve for inputs and DB values to force execution down this path</a:t>
            </a:r>
          </a:p>
          <a:p>
            <a:endParaRPr lang="en-US" dirty="0"/>
          </a:p>
          <a:p>
            <a:r>
              <a:rPr lang="en-US" dirty="0"/>
              <a:t>Complications: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Ambiguity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2D484-61BF-2148-B0F0-D77A3CFA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586C6-73BC-4A44-99C5-CFC65014E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5E2BB-D017-9646-BE3D-1C470AEC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3DDA-A61B-0B42-8906-166AB6DD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ideas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B1BD-5D48-6245-B98B-FB5233A74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Represent hypothesis as DSL</a:t>
            </a:r>
            <a:r>
              <a:rPr lang="zh-CN" altLang="en-US" dirty="0"/>
              <a:t> </a:t>
            </a:r>
            <a:r>
              <a:rPr lang="en-US" altLang="zh-CN" dirty="0"/>
              <a:t>sentential form</a:t>
            </a:r>
          </a:p>
          <a:p>
            <a:r>
              <a:rPr lang="en-US" altLang="zh-CN" dirty="0"/>
              <a:t>Refine hypothesis using</a:t>
            </a:r>
            <a:r>
              <a:rPr lang="zh-CN" altLang="en-US" dirty="0"/>
              <a:t> </a:t>
            </a:r>
            <a:r>
              <a:rPr lang="en-US" altLang="zh-CN" dirty="0"/>
              <a:t>active learning</a:t>
            </a:r>
          </a:p>
          <a:p>
            <a:pPr lvl="1"/>
            <a:r>
              <a:rPr lang="en-US" altLang="zh-CN" dirty="0"/>
              <a:t>Resolve each </a:t>
            </a:r>
            <a:r>
              <a:rPr lang="en-US" altLang="zh-CN" b="1" dirty="0">
                <a:latin typeface="Times" pitchFamily="2" charset="0"/>
              </a:rPr>
              <a:t>Prog</a:t>
            </a:r>
            <a:r>
              <a:rPr lang="en-US" altLang="zh-CN" dirty="0"/>
              <a:t> nonterminal</a:t>
            </a:r>
            <a:r>
              <a:rPr lang="zh-CN" altLang="en-US" dirty="0"/>
              <a:t> </a:t>
            </a:r>
            <a:r>
              <a:rPr lang="en-US" altLang="zh-CN" dirty="0"/>
              <a:t>with three executions</a:t>
            </a:r>
          </a:p>
          <a:p>
            <a:pPr lvl="1"/>
            <a:r>
              <a:rPr lang="en-US" altLang="zh-CN" dirty="0"/>
              <a:t>Top-down</a:t>
            </a:r>
            <a:r>
              <a:rPr lang="zh-CN" altLang="en-US" dirty="0"/>
              <a:t> </a:t>
            </a:r>
            <a:r>
              <a:rPr lang="en-US" altLang="zh-CN" dirty="0"/>
              <a:t>recursion</a:t>
            </a:r>
          </a:p>
          <a:p>
            <a:pPr lvl="1"/>
            <a:r>
              <a:rPr lang="en-US" altLang="zh-CN" dirty="0"/>
              <a:t>No backtracking</a:t>
            </a:r>
          </a:p>
          <a:p>
            <a:r>
              <a:rPr lang="en-US" altLang="zh-CN" dirty="0"/>
              <a:t>DSL and inference algorithm developed together</a:t>
            </a:r>
          </a:p>
          <a:p>
            <a:pPr lvl="1"/>
            <a:r>
              <a:rPr lang="en-US" altLang="zh-CN" dirty="0"/>
              <a:t>Associate</a:t>
            </a:r>
            <a:r>
              <a:rPr lang="zh-CN" altLang="en-US" dirty="0"/>
              <a:t> </a:t>
            </a:r>
            <a:r>
              <a:rPr lang="en-US" altLang="zh-CN" dirty="0"/>
              <a:t>control flow with query results</a:t>
            </a:r>
          </a:p>
          <a:p>
            <a:pPr lvl="1"/>
            <a:r>
              <a:rPr lang="en-US" altLang="zh-CN" dirty="0"/>
              <a:t>Component-based</a:t>
            </a:r>
            <a:r>
              <a:rPr lang="zh-CN" altLang="en-US" dirty="0"/>
              <a:t> </a:t>
            </a:r>
            <a:r>
              <a:rPr lang="en-US" altLang="zh-CN" dirty="0"/>
              <a:t>inference</a:t>
            </a:r>
          </a:p>
          <a:p>
            <a:endParaRPr lang="en-US" altLang="zh-CN" dirty="0"/>
          </a:p>
          <a:p>
            <a:endParaRPr lang="en-US" altLang="zh-C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54E3-DFCA-0444-B0BD-342B53E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6B6E-C612-5C40-A26C-C12BFE25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861B-2AAA-8145-AD71-0B7FFF28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FE4C-64C8-4440-A8F2-68BDC272F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completeness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87D41-C261-6F4F-BC76-44D723563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Soundness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completeness result: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b="1" dirty="0"/>
              <a:t>Given</a:t>
            </a:r>
            <a:r>
              <a:rPr lang="zh-CN" altLang="en-US" b="1" dirty="0"/>
              <a:t> </a:t>
            </a:r>
            <a:r>
              <a:rPr lang="en-US" altLang="zh-CN" b="1" dirty="0"/>
              <a:t>any</a:t>
            </a:r>
            <a:r>
              <a:rPr lang="en-US" b="1" dirty="0"/>
              <a:t> program in DSL, </a:t>
            </a:r>
            <a:r>
              <a:rPr lang="en-US" b="1" dirty="0" err="1"/>
              <a:t>Konure</a:t>
            </a:r>
            <a:r>
              <a:rPr lang="en-US" b="1" dirty="0"/>
              <a:t> infers </a:t>
            </a:r>
            <a:r>
              <a:rPr lang="en-US" altLang="zh-CN" b="1" dirty="0"/>
              <a:t>a</a:t>
            </a:r>
            <a:r>
              <a:rPr lang="en-US" b="1" dirty="0"/>
              <a:t> correct program</a:t>
            </a:r>
          </a:p>
          <a:p>
            <a:endParaRPr lang="en-US" altLang="zh-CN" dirty="0"/>
          </a:p>
          <a:p>
            <a:r>
              <a:rPr lang="en-US" altLang="zh-CN" dirty="0"/>
              <a:t>Equivalently: Given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original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DSL,</a:t>
            </a:r>
          </a:p>
          <a:p>
            <a:pPr lvl="1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 err="1"/>
              <a:t>Konure</a:t>
            </a:r>
            <a:r>
              <a:rPr lang="zh-CN" altLang="en-US" dirty="0"/>
              <a:t> </a:t>
            </a:r>
            <a:r>
              <a:rPr lang="en-US" altLang="zh-CN" dirty="0"/>
              <a:t>produces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inferred</a:t>
            </a:r>
            <a:r>
              <a:rPr lang="zh-CN" altLang="en-US" dirty="0"/>
              <a:t> </a:t>
            </a:r>
            <a:r>
              <a:rPr lang="en-US" altLang="zh-CN" dirty="0"/>
              <a:t>program,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inferred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behavior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original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(soundness)</a:t>
            </a:r>
          </a:p>
          <a:p>
            <a:pPr lvl="1"/>
            <a:r>
              <a:rPr lang="en-US" altLang="zh-CN" dirty="0" err="1"/>
              <a:t>Konure</a:t>
            </a:r>
            <a:r>
              <a:rPr lang="zh-CN" altLang="en-US" dirty="0"/>
              <a:t> </a:t>
            </a:r>
            <a:r>
              <a:rPr lang="en-US" altLang="zh-CN" dirty="0"/>
              <a:t>always</a:t>
            </a:r>
            <a:r>
              <a:rPr lang="zh-CN" altLang="en-US" dirty="0"/>
              <a:t> </a:t>
            </a:r>
            <a:r>
              <a:rPr lang="en-US" altLang="zh-CN" dirty="0"/>
              <a:t>produces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inferred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(completeness)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2D47A-4FDD-A44A-9A9F-69CCF02E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366CD-C11C-7047-B9F5-6E305620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6034-B72D-BD45-B072-0466656C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C06698-4FEB-8442-BF56-16A71C83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applications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9D68A-39AF-D648-84FE-F4D9FEF6B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Fulcrum task manager (Ruby on Rails)</a:t>
            </a:r>
          </a:p>
          <a:p>
            <a:r>
              <a:rPr lang="en-US" dirty="0"/>
              <a:t>Kandan chat room (Ruby on Rails)</a:t>
            </a:r>
          </a:p>
          <a:p>
            <a:r>
              <a:rPr lang="en-US" dirty="0"/>
              <a:t>Enki blogging app (Ruby on Rails)</a:t>
            </a:r>
          </a:p>
          <a:p>
            <a:r>
              <a:rPr lang="en-US" dirty="0"/>
              <a:t>Blog (Ruby on Rails)</a:t>
            </a:r>
          </a:p>
          <a:p>
            <a:r>
              <a:rPr lang="en-US" dirty="0"/>
              <a:t>Student registration (Java)</a:t>
            </a:r>
          </a:p>
          <a:p>
            <a:endParaRPr lang="en-US" dirty="0"/>
          </a:p>
          <a:p>
            <a:r>
              <a:rPr lang="en-US" dirty="0"/>
              <a:t>Synthesized new implementations in Python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EB39C-9867-EB4F-B222-9F4373AD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DE192-EE24-C344-977C-15CD3E60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84ECC-0A77-9644-AE00-2FE05D11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ACE2D97-84FF-3846-BD39-B4E0B09D5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101144"/>
              </p:ext>
            </p:extLst>
          </p:nvPr>
        </p:nvGraphicFramePr>
        <p:xfrm>
          <a:off x="921256" y="194649"/>
          <a:ext cx="10349487" cy="61447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616897">
                  <a:extLst>
                    <a:ext uri="{9D8B030D-6E8A-4147-A177-3AD203B41FA5}">
                      <a16:colId xmlns:a16="http://schemas.microsoft.com/office/drawing/2014/main" val="1681499892"/>
                    </a:ext>
                  </a:extLst>
                </a:gridCol>
                <a:gridCol w="930656">
                  <a:extLst>
                    <a:ext uri="{9D8B030D-6E8A-4147-A177-3AD203B41FA5}">
                      <a16:colId xmlns:a16="http://schemas.microsoft.com/office/drawing/2014/main" val="2033748352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75574624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392803362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664320813"/>
                    </a:ext>
                  </a:extLst>
                </a:gridCol>
                <a:gridCol w="859219">
                  <a:extLst>
                    <a:ext uri="{9D8B030D-6E8A-4147-A177-3AD203B41FA5}">
                      <a16:colId xmlns:a16="http://schemas.microsoft.com/office/drawing/2014/main" val="2859393515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1513495836"/>
                    </a:ext>
                  </a:extLst>
                </a:gridCol>
                <a:gridCol w="368618">
                  <a:extLst>
                    <a:ext uri="{9D8B030D-6E8A-4147-A177-3AD203B41FA5}">
                      <a16:colId xmlns:a16="http://schemas.microsoft.com/office/drawing/2014/main" val="1445066876"/>
                    </a:ext>
                  </a:extLst>
                </a:gridCol>
                <a:gridCol w="540449">
                  <a:extLst>
                    <a:ext uri="{9D8B030D-6E8A-4147-A177-3AD203B41FA5}">
                      <a16:colId xmlns:a16="http://schemas.microsoft.com/office/drawing/2014/main" val="104643630"/>
                    </a:ext>
                  </a:extLst>
                </a:gridCol>
                <a:gridCol w="693547">
                  <a:extLst>
                    <a:ext uri="{9D8B030D-6E8A-4147-A177-3AD203B41FA5}">
                      <a16:colId xmlns:a16="http://schemas.microsoft.com/office/drawing/2014/main" val="3578582730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Command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Params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Py</a:t>
                      </a:r>
                      <a:r>
                        <a:rPr lang="en-US" dirty="0"/>
                        <a:t> LoC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SQL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Print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891027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9042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55342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954746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239781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365507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6284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263393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916455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097194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106813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get_me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31858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185441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929285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get_admin_comments_id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08745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38288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780347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get_admin_posts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829684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184371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67585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liststudentcourses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043924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C6A4-C7B6-6943-BF81-E0C94245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6C788-95CF-F44E-A684-681C41F0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C7E8-8C77-2148-A4F0-346F65D4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87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ACE2D97-84FF-3846-BD39-B4E0B09D571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21256" y="194649"/>
          <a:ext cx="10349487" cy="61447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616897">
                  <a:extLst>
                    <a:ext uri="{9D8B030D-6E8A-4147-A177-3AD203B41FA5}">
                      <a16:colId xmlns:a16="http://schemas.microsoft.com/office/drawing/2014/main" val="1681499892"/>
                    </a:ext>
                  </a:extLst>
                </a:gridCol>
                <a:gridCol w="930656">
                  <a:extLst>
                    <a:ext uri="{9D8B030D-6E8A-4147-A177-3AD203B41FA5}">
                      <a16:colId xmlns:a16="http://schemas.microsoft.com/office/drawing/2014/main" val="2033748352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75574624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392803362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664320813"/>
                    </a:ext>
                  </a:extLst>
                </a:gridCol>
                <a:gridCol w="859219">
                  <a:extLst>
                    <a:ext uri="{9D8B030D-6E8A-4147-A177-3AD203B41FA5}">
                      <a16:colId xmlns:a16="http://schemas.microsoft.com/office/drawing/2014/main" val="2859393515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1513495836"/>
                    </a:ext>
                  </a:extLst>
                </a:gridCol>
                <a:gridCol w="368618">
                  <a:extLst>
                    <a:ext uri="{9D8B030D-6E8A-4147-A177-3AD203B41FA5}">
                      <a16:colId xmlns:a16="http://schemas.microsoft.com/office/drawing/2014/main" val="1445066876"/>
                    </a:ext>
                  </a:extLst>
                </a:gridCol>
                <a:gridCol w="540449">
                  <a:extLst>
                    <a:ext uri="{9D8B030D-6E8A-4147-A177-3AD203B41FA5}">
                      <a16:colId xmlns:a16="http://schemas.microsoft.com/office/drawing/2014/main" val="104643630"/>
                    </a:ext>
                  </a:extLst>
                </a:gridCol>
                <a:gridCol w="693547">
                  <a:extLst>
                    <a:ext uri="{9D8B030D-6E8A-4147-A177-3AD203B41FA5}">
                      <a16:colId xmlns:a16="http://schemas.microsoft.com/office/drawing/2014/main" val="3578582730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Command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Params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Py</a:t>
                      </a:r>
                      <a:r>
                        <a:rPr lang="en-US" dirty="0"/>
                        <a:t> LoC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SQL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Print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891027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9042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55342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954746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239781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365507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6284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263393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916455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097194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106813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get_me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31858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185441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929285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get_admin_comments_id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08745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38288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780347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get_admin_posts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829684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184371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67585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liststudentcourses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043924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C6A4-C7B6-6943-BF81-E0C94245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6C788-95CF-F44E-A684-681C41F0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C7E8-8C77-2148-A4F0-346F65D4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2F42C1-B3E5-3B40-B3DC-9FA01D8EBE43}"/>
              </a:ext>
            </a:extLst>
          </p:cNvPr>
          <p:cNvSpPr/>
          <p:nvPr/>
        </p:nvSpPr>
        <p:spPr>
          <a:xfrm>
            <a:off x="604911" y="177715"/>
            <a:ext cx="5838092" cy="61617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C5EB38-8F5A-B548-9A5D-079622A584AD}"/>
              </a:ext>
            </a:extLst>
          </p:cNvPr>
          <p:cNvSpPr/>
          <p:nvPr/>
        </p:nvSpPr>
        <p:spPr>
          <a:xfrm>
            <a:off x="7146388" y="194649"/>
            <a:ext cx="4352955" cy="61617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26B9F0-25B8-A444-9076-E61555D3D928}"/>
              </a:ext>
            </a:extLst>
          </p:cNvPr>
          <p:cNvSpPr/>
          <p:nvPr/>
        </p:nvSpPr>
        <p:spPr>
          <a:xfrm>
            <a:off x="6443003" y="160780"/>
            <a:ext cx="703385" cy="6195570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81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ACE2D97-84FF-3846-BD39-B4E0B09D571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21256" y="194649"/>
          <a:ext cx="10349487" cy="61447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616897">
                  <a:extLst>
                    <a:ext uri="{9D8B030D-6E8A-4147-A177-3AD203B41FA5}">
                      <a16:colId xmlns:a16="http://schemas.microsoft.com/office/drawing/2014/main" val="1681499892"/>
                    </a:ext>
                  </a:extLst>
                </a:gridCol>
                <a:gridCol w="930656">
                  <a:extLst>
                    <a:ext uri="{9D8B030D-6E8A-4147-A177-3AD203B41FA5}">
                      <a16:colId xmlns:a16="http://schemas.microsoft.com/office/drawing/2014/main" val="2033748352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75574624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392803362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664320813"/>
                    </a:ext>
                  </a:extLst>
                </a:gridCol>
                <a:gridCol w="859219">
                  <a:extLst>
                    <a:ext uri="{9D8B030D-6E8A-4147-A177-3AD203B41FA5}">
                      <a16:colId xmlns:a16="http://schemas.microsoft.com/office/drawing/2014/main" val="2859393515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1513495836"/>
                    </a:ext>
                  </a:extLst>
                </a:gridCol>
                <a:gridCol w="368618">
                  <a:extLst>
                    <a:ext uri="{9D8B030D-6E8A-4147-A177-3AD203B41FA5}">
                      <a16:colId xmlns:a16="http://schemas.microsoft.com/office/drawing/2014/main" val="1445066876"/>
                    </a:ext>
                  </a:extLst>
                </a:gridCol>
                <a:gridCol w="540449">
                  <a:extLst>
                    <a:ext uri="{9D8B030D-6E8A-4147-A177-3AD203B41FA5}">
                      <a16:colId xmlns:a16="http://schemas.microsoft.com/office/drawing/2014/main" val="104643630"/>
                    </a:ext>
                  </a:extLst>
                </a:gridCol>
                <a:gridCol w="693547">
                  <a:extLst>
                    <a:ext uri="{9D8B030D-6E8A-4147-A177-3AD203B41FA5}">
                      <a16:colId xmlns:a16="http://schemas.microsoft.com/office/drawing/2014/main" val="3578582730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Command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Params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Py</a:t>
                      </a:r>
                      <a:r>
                        <a:rPr lang="en-US" dirty="0"/>
                        <a:t> LoC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SQL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Print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891027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9042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55342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954746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239781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365507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6284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263393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916455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097194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106813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get_me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31858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185441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929285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get_admin_comments_id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08745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38288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780347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get_admin_posts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829684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184371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67585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liststudentcourses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043924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C6A4-C7B6-6943-BF81-E0C94245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6C788-95CF-F44E-A684-681C41F0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C7E8-8C77-2148-A4F0-346F65D4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2F42C1-B3E5-3B40-B3DC-9FA01D8EBE43}"/>
              </a:ext>
            </a:extLst>
          </p:cNvPr>
          <p:cNvSpPr/>
          <p:nvPr/>
        </p:nvSpPr>
        <p:spPr>
          <a:xfrm>
            <a:off x="604911" y="177715"/>
            <a:ext cx="6569612" cy="61617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C5EB38-8F5A-B548-9A5D-079622A584AD}"/>
              </a:ext>
            </a:extLst>
          </p:cNvPr>
          <p:cNvSpPr/>
          <p:nvPr/>
        </p:nvSpPr>
        <p:spPr>
          <a:xfrm>
            <a:off x="8153400" y="194649"/>
            <a:ext cx="3345943" cy="61617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26B9F0-25B8-A444-9076-E61555D3D928}"/>
              </a:ext>
            </a:extLst>
          </p:cNvPr>
          <p:cNvSpPr/>
          <p:nvPr/>
        </p:nvSpPr>
        <p:spPr>
          <a:xfrm>
            <a:off x="7174523" y="160780"/>
            <a:ext cx="978877" cy="6195570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627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ACE2D97-84FF-3846-BD39-B4E0B09D571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21256" y="194649"/>
          <a:ext cx="10349487" cy="61447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616897">
                  <a:extLst>
                    <a:ext uri="{9D8B030D-6E8A-4147-A177-3AD203B41FA5}">
                      <a16:colId xmlns:a16="http://schemas.microsoft.com/office/drawing/2014/main" val="1681499892"/>
                    </a:ext>
                  </a:extLst>
                </a:gridCol>
                <a:gridCol w="930656">
                  <a:extLst>
                    <a:ext uri="{9D8B030D-6E8A-4147-A177-3AD203B41FA5}">
                      <a16:colId xmlns:a16="http://schemas.microsoft.com/office/drawing/2014/main" val="2033748352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75574624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392803362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664320813"/>
                    </a:ext>
                  </a:extLst>
                </a:gridCol>
                <a:gridCol w="859219">
                  <a:extLst>
                    <a:ext uri="{9D8B030D-6E8A-4147-A177-3AD203B41FA5}">
                      <a16:colId xmlns:a16="http://schemas.microsoft.com/office/drawing/2014/main" val="2859393515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1513495836"/>
                    </a:ext>
                  </a:extLst>
                </a:gridCol>
                <a:gridCol w="368618">
                  <a:extLst>
                    <a:ext uri="{9D8B030D-6E8A-4147-A177-3AD203B41FA5}">
                      <a16:colId xmlns:a16="http://schemas.microsoft.com/office/drawing/2014/main" val="1445066876"/>
                    </a:ext>
                  </a:extLst>
                </a:gridCol>
                <a:gridCol w="540449">
                  <a:extLst>
                    <a:ext uri="{9D8B030D-6E8A-4147-A177-3AD203B41FA5}">
                      <a16:colId xmlns:a16="http://schemas.microsoft.com/office/drawing/2014/main" val="104643630"/>
                    </a:ext>
                  </a:extLst>
                </a:gridCol>
                <a:gridCol w="693547">
                  <a:extLst>
                    <a:ext uri="{9D8B030D-6E8A-4147-A177-3AD203B41FA5}">
                      <a16:colId xmlns:a16="http://schemas.microsoft.com/office/drawing/2014/main" val="3578582730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Command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Params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Py</a:t>
                      </a:r>
                      <a:r>
                        <a:rPr lang="en-US" dirty="0"/>
                        <a:t> LoC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SQL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Print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891027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9042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55342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954746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239781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365507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get_projects_id_stories_id_notes_id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6284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get_projects_id_users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Fulcrum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263393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916455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097194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get_channels_id_activities_id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106813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get_me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31858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185441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get_users_id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Kandan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mins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929285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get_admin_comments_id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087458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38288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get_admin_pages_id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780347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get_admin_posts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829684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184371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get_articles_id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675859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liststudentcourses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 secs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043924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C6A4-C7B6-6943-BF81-E0C94245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6C788-95CF-F44E-A684-681C41F0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C7E8-8C77-2148-A4F0-346F65D4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2F42C1-B3E5-3B40-B3DC-9FA01D8EBE43}"/>
              </a:ext>
            </a:extLst>
          </p:cNvPr>
          <p:cNvSpPr/>
          <p:nvPr/>
        </p:nvSpPr>
        <p:spPr>
          <a:xfrm>
            <a:off x="604911" y="177715"/>
            <a:ext cx="7576624" cy="61617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26B9F0-25B8-A444-9076-E61555D3D928}"/>
              </a:ext>
            </a:extLst>
          </p:cNvPr>
          <p:cNvSpPr/>
          <p:nvPr/>
        </p:nvSpPr>
        <p:spPr>
          <a:xfrm>
            <a:off x="8181535" y="160780"/>
            <a:ext cx="3089208" cy="6195570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057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D36B6-68A1-7A45-ABCD-E97992AD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32E6D-7741-A749-B707-B26530379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Automata learning</a:t>
            </a:r>
          </a:p>
          <a:p>
            <a:pPr lvl="1"/>
            <a:r>
              <a:rPr lang="en-US" dirty="0" err="1"/>
              <a:t>Angluin</a:t>
            </a:r>
            <a:r>
              <a:rPr lang="en-US" dirty="0"/>
              <a:t> [Information and Computation 1987]</a:t>
            </a:r>
          </a:p>
          <a:p>
            <a:pPr lvl="1"/>
            <a:r>
              <a:rPr lang="en-US" dirty="0" err="1"/>
              <a:t>Isberner</a:t>
            </a:r>
            <a:r>
              <a:rPr lang="en-US" dirty="0"/>
              <a:t>, </a:t>
            </a:r>
            <a:r>
              <a:rPr lang="en-US" dirty="0" err="1"/>
              <a:t>Howar</a:t>
            </a:r>
            <a:r>
              <a:rPr lang="en-US" dirty="0"/>
              <a:t>, Steffen [RV 2014]</a:t>
            </a:r>
          </a:p>
          <a:p>
            <a:pPr lvl="1"/>
            <a:r>
              <a:rPr lang="en-US" dirty="0" err="1"/>
              <a:t>Vaandrager</a:t>
            </a:r>
            <a:r>
              <a:rPr lang="en-US" dirty="0"/>
              <a:t> [review article, CACM 2017]</a:t>
            </a:r>
          </a:p>
          <a:p>
            <a:pPr lvl="1"/>
            <a:endParaRPr lang="en-US" dirty="0"/>
          </a:p>
          <a:p>
            <a:r>
              <a:rPr lang="en-US" dirty="0"/>
              <a:t>Oracle-guided component-based program synthesis</a:t>
            </a:r>
          </a:p>
          <a:p>
            <a:pPr lvl="1"/>
            <a:r>
              <a:rPr lang="en-US" dirty="0"/>
              <a:t>Jha, </a:t>
            </a:r>
            <a:r>
              <a:rPr lang="en-US" dirty="0" err="1"/>
              <a:t>Gulwani</a:t>
            </a:r>
            <a:r>
              <a:rPr lang="en-US" dirty="0"/>
              <a:t>, </a:t>
            </a:r>
            <a:r>
              <a:rPr lang="en-US" dirty="0" err="1"/>
              <a:t>Seshia</a:t>
            </a:r>
            <a:r>
              <a:rPr lang="en-US" dirty="0"/>
              <a:t>, Tiwari [ICSE 2010]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Black</a:t>
            </a:r>
            <a:r>
              <a:rPr lang="zh-CN" altLang="en-US" dirty="0"/>
              <a:t> </a:t>
            </a:r>
            <a:r>
              <a:rPr lang="en-US" altLang="zh-CN" dirty="0"/>
              <a:t>box</a:t>
            </a:r>
            <a:r>
              <a:rPr lang="zh-CN" altLang="en-US" dirty="0"/>
              <a:t> </a:t>
            </a:r>
            <a:r>
              <a:rPr lang="en-US" altLang="zh-CN" dirty="0"/>
              <a:t>active</a:t>
            </a:r>
            <a:r>
              <a:rPr lang="zh-CN" altLang="en-US" dirty="0"/>
              <a:t> </a:t>
            </a:r>
            <a:r>
              <a:rPr lang="en-US" altLang="zh-CN" dirty="0"/>
              <a:t>learning</a:t>
            </a:r>
          </a:p>
          <a:p>
            <a:pPr lvl="1"/>
            <a:r>
              <a:rPr lang="en-US" altLang="zh-CN" dirty="0" err="1"/>
              <a:t>Rinard</a:t>
            </a:r>
            <a:r>
              <a:rPr lang="en-US" altLang="zh-CN" dirty="0"/>
              <a:t>, Shen, </a:t>
            </a:r>
            <a:r>
              <a:rPr lang="en-US" altLang="zh-CN" dirty="0" err="1"/>
              <a:t>Mangalick</a:t>
            </a:r>
            <a:r>
              <a:rPr lang="en-US" altLang="zh-CN" dirty="0"/>
              <a:t> [Onward</a:t>
            </a:r>
            <a:r>
              <a:rPr lang="zh-CN" altLang="en-US" dirty="0"/>
              <a:t> </a:t>
            </a:r>
            <a:r>
              <a:rPr lang="en-US" altLang="zh-CN" dirty="0"/>
              <a:t>2018]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02C85-5890-BD40-A2A5-FBE54815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DA397-0087-544F-B328-090A13F2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2BC82-850B-AA40-8CDF-0160DA86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1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B92A-A62E-F041-AF9D-F9E43DD1B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C44C1-F068-2848-BE36-57BBDE37A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Component-based program inference</a:t>
            </a:r>
          </a:p>
          <a:p>
            <a:r>
              <a:rPr lang="en-US" dirty="0"/>
              <a:t>Use DSL to represent program functionality</a:t>
            </a:r>
          </a:p>
          <a:p>
            <a:r>
              <a:rPr lang="en-US" altLang="zh-CN" dirty="0"/>
              <a:t>Use DSL sentential form to represent hypothesis</a:t>
            </a:r>
          </a:p>
          <a:p>
            <a:r>
              <a:rPr lang="en-US" dirty="0"/>
              <a:t>Use active learning to generate inputs and resolve </a:t>
            </a:r>
            <a:r>
              <a:rPr lang="en-US" dirty="0" err="1"/>
              <a:t>nonterminals</a:t>
            </a:r>
            <a:endParaRPr lang="en-US" dirty="0"/>
          </a:p>
          <a:p>
            <a:endParaRPr lang="en-US" dirty="0"/>
          </a:p>
          <a:p>
            <a:r>
              <a:rPr lang="en-US" dirty="0"/>
              <a:t>Applied to several Java and Ruby on Rails applications</a:t>
            </a:r>
            <a:br>
              <a:rPr lang="en-US" dirty="0"/>
            </a:br>
            <a:r>
              <a:rPr lang="en-US" dirty="0"/>
              <a:t>and synthesized new implementations in Python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621A0-416D-C34B-8BE7-F4649528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010BD-FB46-C346-9B97-89638EA6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3AFAD-9BD8-4B4A-8A81-29E438ED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0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2B92-755F-1040-947E-2B960417E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Why synthesize another program?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997C7-3DFF-CF47-95E7-5A5B39A35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61635-5EAD-7443-A56F-23B218F42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292B3-B4EE-9E4A-87E0-8D48FFBF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64B1D-8559-7C4F-AB97-9476F556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40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7513-D542-6848-8279-76A92AF0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Why synthesize another program</a:t>
            </a:r>
            <a:r>
              <a:rPr lang="en-US" altLang="zh-CN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EA5A-247C-7E4E-811A-D52C6957D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650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Migrate implemented functionality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between platforms / languages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E1CB-5EAA-FB40-9ED1-34C1AACB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B01D5-86B2-5545-A00D-12761FB5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7583-97FB-5F43-8265-71C5E600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7</a:t>
            </a:fld>
            <a:endParaRPr lang="en-US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7E885DEC-730A-1641-99D3-54C08538BC48}"/>
              </a:ext>
            </a:extLst>
          </p:cNvPr>
          <p:cNvGrpSpPr/>
          <p:nvPr/>
        </p:nvGrpSpPr>
        <p:grpSpPr>
          <a:xfrm>
            <a:off x="2225943" y="2910181"/>
            <a:ext cx="7740114" cy="1605965"/>
            <a:chOff x="2285644" y="4750385"/>
            <a:chExt cx="7740114" cy="1605965"/>
          </a:xfrm>
        </p:grpSpPr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7B81668D-65E7-8745-9929-44D82577F3C5}"/>
                </a:ext>
              </a:extLst>
            </p:cNvPr>
            <p:cNvSpPr/>
            <p:nvPr/>
          </p:nvSpPr>
          <p:spPr>
            <a:xfrm>
              <a:off x="5199357" y="5079636"/>
              <a:ext cx="1688892" cy="8544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/>
                <a:t>Inference and regeneration</a:t>
              </a:r>
            </a:p>
          </p:txBody>
        </p:sp>
        <p:grpSp>
          <p:nvGrpSpPr>
            <p:cNvPr id="9" name="Group 24">
              <a:extLst>
                <a:ext uri="{FF2B5EF4-FFF2-40B4-BE49-F238E27FC236}">
                  <a16:creationId xmlns:a16="http://schemas.microsoft.com/office/drawing/2014/main" id="{571CA1D7-7353-0148-9C98-48FE3A78EDBB}"/>
                </a:ext>
              </a:extLst>
            </p:cNvPr>
            <p:cNvGrpSpPr/>
            <p:nvPr/>
          </p:nvGrpSpPr>
          <p:grpSpPr>
            <a:xfrm>
              <a:off x="4229822" y="5219520"/>
              <a:ext cx="588554" cy="574671"/>
              <a:chOff x="4441550" y="3720329"/>
              <a:chExt cx="588554" cy="574671"/>
            </a:xfrm>
          </p:grpSpPr>
          <p:sp>
            <p:nvSpPr>
              <p:cNvPr id="12" name="Right Arrow 25">
                <a:extLst>
                  <a:ext uri="{FF2B5EF4-FFF2-40B4-BE49-F238E27FC236}">
                    <a16:creationId xmlns:a16="http://schemas.microsoft.com/office/drawing/2014/main" id="{7A193756-D81A-A64E-90F6-8B34E2767BF7}"/>
                  </a:ext>
                </a:extLst>
              </p:cNvPr>
              <p:cNvSpPr/>
              <p:nvPr/>
            </p:nvSpPr>
            <p:spPr>
              <a:xfrm>
                <a:off x="4441551" y="4066399"/>
                <a:ext cx="588553" cy="228601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26">
                <a:extLst>
                  <a:ext uri="{FF2B5EF4-FFF2-40B4-BE49-F238E27FC236}">
                    <a16:creationId xmlns:a16="http://schemas.microsoft.com/office/drawing/2014/main" id="{E62DFDB6-90C7-8F41-8C34-16CA27F3AA51}"/>
                  </a:ext>
                </a:extLst>
              </p:cNvPr>
              <p:cNvSpPr/>
              <p:nvPr/>
            </p:nvSpPr>
            <p:spPr>
              <a:xfrm rot="10800000">
                <a:off x="4441550" y="3720329"/>
                <a:ext cx="588553" cy="228601"/>
              </a:xfrm>
              <a:prstGeom prst="rightArrow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ight Arrow 27">
              <a:extLst>
                <a:ext uri="{FF2B5EF4-FFF2-40B4-BE49-F238E27FC236}">
                  <a16:creationId xmlns:a16="http://schemas.microsoft.com/office/drawing/2014/main" id="{07D849C0-D2B4-E044-87BD-9E39F6754676}"/>
                </a:ext>
              </a:extLst>
            </p:cNvPr>
            <p:cNvSpPr/>
            <p:nvPr/>
          </p:nvSpPr>
          <p:spPr>
            <a:xfrm>
              <a:off x="7269230" y="5392555"/>
              <a:ext cx="588553" cy="228601"/>
            </a:xfrm>
            <a:prstGeom prst="rightArrow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5405FF76-EEC0-194F-9A8D-3C23163C5D58}"/>
                </a:ext>
              </a:extLst>
            </p:cNvPr>
            <p:cNvGrpSpPr/>
            <p:nvPr/>
          </p:nvGrpSpPr>
          <p:grpSpPr>
            <a:xfrm>
              <a:off x="8238763" y="4750385"/>
              <a:ext cx="1786995" cy="1605965"/>
              <a:chOff x="7882111" y="4750385"/>
              <a:chExt cx="1786995" cy="1605965"/>
            </a:xfrm>
          </p:grpSpPr>
          <p:sp>
            <p:nvSpPr>
              <p:cNvPr id="11" name="Folded Corner 29">
                <a:extLst>
                  <a:ext uri="{FF2B5EF4-FFF2-40B4-BE49-F238E27FC236}">
                    <a16:creationId xmlns:a16="http://schemas.microsoft.com/office/drawing/2014/main" id="{2AE93F38-2A23-8A4F-8525-FA01BE275CF0}"/>
                  </a:ext>
                </a:extLst>
              </p:cNvPr>
              <p:cNvSpPr/>
              <p:nvPr/>
            </p:nvSpPr>
            <p:spPr>
              <a:xfrm>
                <a:off x="7882111" y="5307754"/>
                <a:ext cx="681309" cy="398203"/>
              </a:xfrm>
              <a:prstGeom prst="foldedCorner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800" b="1" dirty="0">
                    <a:solidFill>
                      <a:schemeClr val="tx1"/>
                    </a:solidFill>
                  </a:rPr>
                  <a:t>_____</a:t>
                </a:r>
              </a:p>
              <a:p>
                <a:r>
                  <a:rPr lang="en-US" sz="800" b="1" dirty="0">
                    <a:solidFill>
                      <a:schemeClr val="tx1"/>
                    </a:solidFill>
                  </a:rPr>
                  <a:t>__________</a:t>
                </a:r>
              </a:p>
            </p:txBody>
          </p:sp>
          <p:grpSp>
            <p:nvGrpSpPr>
              <p:cNvPr id="14" name="Group 42">
                <a:extLst>
                  <a:ext uri="{FF2B5EF4-FFF2-40B4-BE49-F238E27FC236}">
                    <a16:creationId xmlns:a16="http://schemas.microsoft.com/office/drawing/2014/main" id="{BDFEED63-849F-6B44-9B6F-D3E9F98D99AD}"/>
                  </a:ext>
                </a:extLst>
              </p:cNvPr>
              <p:cNvGrpSpPr/>
              <p:nvPr/>
            </p:nvGrpSpPr>
            <p:grpSpPr>
              <a:xfrm>
                <a:off x="8650935" y="4750385"/>
                <a:ext cx="1018171" cy="1605965"/>
                <a:chOff x="7327048" y="4987386"/>
                <a:chExt cx="1018171" cy="1605965"/>
              </a:xfrm>
            </p:grpSpPr>
            <p:pic>
              <p:nvPicPr>
                <p:cNvPr id="15" name="Picture 33">
                  <a:extLst>
                    <a:ext uri="{FF2B5EF4-FFF2-40B4-BE49-F238E27FC236}">
                      <a16:creationId xmlns:a16="http://schemas.microsoft.com/office/drawing/2014/main" id="{0F777E3B-776F-7E42-80A3-A1602108AB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</a:blip>
                <a:srcRect l="9030" r="8018" b="6935"/>
                <a:stretch/>
              </p:blipFill>
              <p:spPr>
                <a:xfrm>
                  <a:off x="7354591" y="4987386"/>
                  <a:ext cx="634532" cy="711887"/>
                </a:xfrm>
                <a:prstGeom prst="rect">
                  <a:avLst/>
                </a:prstGeom>
              </p:spPr>
            </p:pic>
            <p:pic>
              <p:nvPicPr>
                <p:cNvPr id="16" name="图片 77">
                  <a:extLst>
                    <a:ext uri="{FF2B5EF4-FFF2-40B4-BE49-F238E27FC236}">
                      <a16:creationId xmlns:a16="http://schemas.microsoft.com/office/drawing/2014/main" id="{252B86FF-AEF0-794B-B0E4-FF1C0AD43A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7327048" y="5575180"/>
                  <a:ext cx="1018171" cy="1018171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1328375C-CFFC-E84E-B11F-69E382A26B1C}"/>
                </a:ext>
              </a:extLst>
            </p:cNvPr>
            <p:cNvGrpSpPr/>
            <p:nvPr/>
          </p:nvGrpSpPr>
          <p:grpSpPr>
            <a:xfrm>
              <a:off x="2285644" y="5097957"/>
              <a:ext cx="1563198" cy="817796"/>
              <a:chOff x="2522895" y="5097957"/>
              <a:chExt cx="1563198" cy="817796"/>
            </a:xfrm>
          </p:grpSpPr>
          <p:sp>
            <p:nvSpPr>
              <p:cNvPr id="17" name="Folded Corner 38">
                <a:extLst>
                  <a:ext uri="{FF2B5EF4-FFF2-40B4-BE49-F238E27FC236}">
                    <a16:creationId xmlns:a16="http://schemas.microsoft.com/office/drawing/2014/main" id="{6BBAC0BB-6150-AF47-B7A7-FF9164CC2D92}"/>
                  </a:ext>
                </a:extLst>
              </p:cNvPr>
              <p:cNvSpPr/>
              <p:nvPr/>
            </p:nvSpPr>
            <p:spPr>
              <a:xfrm>
                <a:off x="2522895" y="5307754"/>
                <a:ext cx="681309" cy="398203"/>
              </a:xfrm>
              <a:prstGeom prst="foldedCorner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800" b="1" dirty="0">
                    <a:solidFill>
                      <a:schemeClr val="tx1"/>
                    </a:solidFill>
                  </a:rPr>
                  <a:t>_____</a:t>
                </a:r>
              </a:p>
              <a:p>
                <a:r>
                  <a:rPr lang="en-US" sz="800" b="1" dirty="0">
                    <a:solidFill>
                      <a:schemeClr val="tx1"/>
                    </a:solidFill>
                  </a:rPr>
                  <a:t>__________</a:t>
                </a:r>
              </a:p>
            </p:txBody>
          </p:sp>
          <p:grpSp>
            <p:nvGrpSpPr>
              <p:cNvPr id="18" name="Group 32">
                <a:extLst>
                  <a:ext uri="{FF2B5EF4-FFF2-40B4-BE49-F238E27FC236}">
                    <a16:creationId xmlns:a16="http://schemas.microsoft.com/office/drawing/2014/main" id="{D39997F3-9A25-3141-842C-C7D04EBA06C6}"/>
                  </a:ext>
                </a:extLst>
              </p:cNvPr>
              <p:cNvGrpSpPr/>
              <p:nvPr/>
            </p:nvGrpSpPr>
            <p:grpSpPr>
              <a:xfrm>
                <a:off x="3268297" y="5097957"/>
                <a:ext cx="817796" cy="817796"/>
                <a:chOff x="3097974" y="2663422"/>
                <a:chExt cx="817796" cy="817796"/>
              </a:xfrm>
            </p:grpSpPr>
            <p:pic>
              <p:nvPicPr>
                <p:cNvPr id="19" name="Picture 39">
                  <a:extLst>
                    <a:ext uri="{FF2B5EF4-FFF2-40B4-BE49-F238E27FC236}">
                      <a16:creationId xmlns:a16="http://schemas.microsoft.com/office/drawing/2014/main" id="{1180AC33-BA9F-5A4C-8F68-EBD7964516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3097974" y="2663422"/>
                  <a:ext cx="817796" cy="817796"/>
                </a:xfrm>
                <a:prstGeom prst="rect">
                  <a:avLst/>
                </a:prstGeom>
              </p:spPr>
            </p:pic>
            <p:sp>
              <p:nvSpPr>
                <p:cNvPr id="20" name="TextBox 40">
                  <a:extLst>
                    <a:ext uri="{FF2B5EF4-FFF2-40B4-BE49-F238E27FC236}">
                      <a16:creationId xmlns:a16="http://schemas.microsoft.com/office/drawing/2014/main" id="{C53B1FA9-890E-CA4B-BA06-5DFCA999271F}"/>
                    </a:ext>
                  </a:extLst>
                </p:cNvPr>
                <p:cNvSpPr txBox="1"/>
                <p:nvPr/>
              </p:nvSpPr>
              <p:spPr>
                <a:xfrm>
                  <a:off x="3140513" y="2762057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&gt;_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338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7513-D542-6848-8279-76A92AF0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Why synthesize another program</a:t>
            </a:r>
            <a:r>
              <a:rPr lang="en-US" altLang="zh-CN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EA5A-247C-7E4E-811A-D52C6957D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650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Migrate implemented functionality</a:t>
            </a:r>
            <a:r>
              <a:rPr lang="en-US" dirty="0"/>
              <a:t> between platforms / languages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Write seed program, then regenerate </a:t>
            </a:r>
            <a:r>
              <a:rPr lang="en-US" dirty="0"/>
              <a:t>for new platforms / languages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altLang="zh-CN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Rinard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al,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Onward!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’18]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E1CB-5EAA-FB40-9ED1-34C1AACB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B01D5-86B2-5545-A00D-12761FB5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7583-97FB-5F43-8265-71C5E600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8</a:t>
            </a:fld>
            <a:endParaRPr lang="en-US"/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71195094-CA03-844C-80A2-103D453AA072}"/>
              </a:ext>
            </a:extLst>
          </p:cNvPr>
          <p:cNvGrpSpPr/>
          <p:nvPr/>
        </p:nvGrpSpPr>
        <p:grpSpPr>
          <a:xfrm>
            <a:off x="1353863" y="3130852"/>
            <a:ext cx="9702495" cy="1790670"/>
            <a:chOff x="1353863" y="4350906"/>
            <a:chExt cx="9702495" cy="1790670"/>
          </a:xfrm>
        </p:grpSpPr>
        <p:sp>
          <p:nvSpPr>
            <p:cNvPr id="29" name="Folded Corner 81">
              <a:extLst>
                <a:ext uri="{FF2B5EF4-FFF2-40B4-BE49-F238E27FC236}">
                  <a16:creationId xmlns:a16="http://schemas.microsoft.com/office/drawing/2014/main" id="{E01E1791-87A2-304C-B9AE-F86106407786}"/>
                </a:ext>
              </a:extLst>
            </p:cNvPr>
            <p:cNvSpPr/>
            <p:nvPr/>
          </p:nvSpPr>
          <p:spPr>
            <a:xfrm>
              <a:off x="8202567" y="4952323"/>
              <a:ext cx="1171771" cy="1109063"/>
            </a:xfrm>
            <a:prstGeom prst="foldedCorner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_______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___________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______________________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_____________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___________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_____</a:t>
              </a:r>
            </a:p>
            <a:p>
              <a:r>
                <a:rPr lang="en-US" sz="700" b="1" dirty="0">
                  <a:solidFill>
                    <a:schemeClr val="bg1"/>
                  </a:solidFill>
                </a:rPr>
                <a:t>_______</a:t>
              </a:r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90EFB90-C812-8544-B36F-89BABD818409}"/>
                </a:ext>
              </a:extLst>
            </p:cNvPr>
            <p:cNvSpPr/>
            <p:nvPr/>
          </p:nvSpPr>
          <p:spPr>
            <a:xfrm>
              <a:off x="5139656" y="5079636"/>
              <a:ext cx="1688892" cy="8544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/>
                <a:t>Inference and regeneration</a:t>
              </a:r>
            </a:p>
          </p:txBody>
        </p:sp>
        <p:grpSp>
          <p:nvGrpSpPr>
            <p:cNvPr id="9" name="Group 24">
              <a:extLst>
                <a:ext uri="{FF2B5EF4-FFF2-40B4-BE49-F238E27FC236}">
                  <a16:creationId xmlns:a16="http://schemas.microsoft.com/office/drawing/2014/main" id="{D53C24EE-8A79-F849-A1AB-C08ADA6254E2}"/>
                </a:ext>
              </a:extLst>
            </p:cNvPr>
            <p:cNvGrpSpPr/>
            <p:nvPr/>
          </p:nvGrpSpPr>
          <p:grpSpPr>
            <a:xfrm>
              <a:off x="4170121" y="5219520"/>
              <a:ext cx="588554" cy="574671"/>
              <a:chOff x="4441550" y="3720329"/>
              <a:chExt cx="588554" cy="574671"/>
            </a:xfrm>
          </p:grpSpPr>
          <p:sp>
            <p:nvSpPr>
              <p:cNvPr id="21" name="Right Arrow 25">
                <a:extLst>
                  <a:ext uri="{FF2B5EF4-FFF2-40B4-BE49-F238E27FC236}">
                    <a16:creationId xmlns:a16="http://schemas.microsoft.com/office/drawing/2014/main" id="{04E0EB40-FD4C-FD47-9286-2B1F9D53E868}"/>
                  </a:ext>
                </a:extLst>
              </p:cNvPr>
              <p:cNvSpPr/>
              <p:nvPr/>
            </p:nvSpPr>
            <p:spPr>
              <a:xfrm>
                <a:off x="4441551" y="4066399"/>
                <a:ext cx="588553" cy="228601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6">
                <a:extLst>
                  <a:ext uri="{FF2B5EF4-FFF2-40B4-BE49-F238E27FC236}">
                    <a16:creationId xmlns:a16="http://schemas.microsoft.com/office/drawing/2014/main" id="{1543168A-C39E-4E4D-9CA1-15BCBB23F322}"/>
                  </a:ext>
                </a:extLst>
              </p:cNvPr>
              <p:cNvSpPr/>
              <p:nvPr/>
            </p:nvSpPr>
            <p:spPr>
              <a:xfrm rot="10800000">
                <a:off x="4441550" y="3720329"/>
                <a:ext cx="588553" cy="228601"/>
              </a:xfrm>
              <a:prstGeom prst="rightArrow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ight Arrow 27">
              <a:extLst>
                <a:ext uri="{FF2B5EF4-FFF2-40B4-BE49-F238E27FC236}">
                  <a16:creationId xmlns:a16="http://schemas.microsoft.com/office/drawing/2014/main" id="{22555611-5439-7443-BAB4-C812D79B8528}"/>
                </a:ext>
              </a:extLst>
            </p:cNvPr>
            <p:cNvSpPr/>
            <p:nvPr/>
          </p:nvSpPr>
          <p:spPr>
            <a:xfrm>
              <a:off x="7209529" y="5392555"/>
              <a:ext cx="588553" cy="228601"/>
            </a:xfrm>
            <a:prstGeom prst="rightArrow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olded Corner 29">
              <a:extLst>
                <a:ext uri="{FF2B5EF4-FFF2-40B4-BE49-F238E27FC236}">
                  <a16:creationId xmlns:a16="http://schemas.microsoft.com/office/drawing/2014/main" id="{78668657-1BF4-4340-9E3D-AE7327256F19}"/>
                </a:ext>
              </a:extLst>
            </p:cNvPr>
            <p:cNvSpPr/>
            <p:nvPr/>
          </p:nvSpPr>
          <p:spPr>
            <a:xfrm>
              <a:off x="8426232" y="5307754"/>
              <a:ext cx="681309" cy="398203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_____</a:t>
              </a:r>
            </a:p>
            <a:p>
              <a:r>
                <a:rPr lang="en-US" sz="800" b="1" dirty="0">
                  <a:solidFill>
                    <a:schemeClr val="tx1"/>
                  </a:solidFill>
                </a:rPr>
                <a:t>__________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75B83303-2940-A349-89BB-C696A48F5C76}"/>
                </a:ext>
              </a:extLst>
            </p:cNvPr>
            <p:cNvGrpSpPr/>
            <p:nvPr/>
          </p:nvGrpSpPr>
          <p:grpSpPr>
            <a:xfrm>
              <a:off x="2225943" y="5097957"/>
              <a:ext cx="1563198" cy="817796"/>
              <a:chOff x="2522895" y="5097957"/>
              <a:chExt cx="1563198" cy="817796"/>
            </a:xfrm>
          </p:grpSpPr>
          <p:sp>
            <p:nvSpPr>
              <p:cNvPr id="13" name="Folded Corner 38">
                <a:extLst>
                  <a:ext uri="{FF2B5EF4-FFF2-40B4-BE49-F238E27FC236}">
                    <a16:creationId xmlns:a16="http://schemas.microsoft.com/office/drawing/2014/main" id="{946A2CD5-7F34-DB4E-84D0-1E07B38EC6D0}"/>
                  </a:ext>
                </a:extLst>
              </p:cNvPr>
              <p:cNvSpPr/>
              <p:nvPr/>
            </p:nvSpPr>
            <p:spPr>
              <a:xfrm>
                <a:off x="2522895" y="5307754"/>
                <a:ext cx="681309" cy="398203"/>
              </a:xfrm>
              <a:prstGeom prst="foldedCorner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800" b="1" dirty="0">
                    <a:solidFill>
                      <a:schemeClr val="tx1"/>
                    </a:solidFill>
                  </a:rPr>
                  <a:t>_____</a:t>
                </a:r>
              </a:p>
              <a:p>
                <a:r>
                  <a:rPr lang="en-US" sz="800" b="1" dirty="0">
                    <a:solidFill>
                      <a:schemeClr val="tx1"/>
                    </a:solidFill>
                  </a:rPr>
                  <a:t>__________</a:t>
                </a:r>
              </a:p>
            </p:txBody>
          </p:sp>
          <p:grpSp>
            <p:nvGrpSpPr>
              <p:cNvPr id="14" name="Group 32">
                <a:extLst>
                  <a:ext uri="{FF2B5EF4-FFF2-40B4-BE49-F238E27FC236}">
                    <a16:creationId xmlns:a16="http://schemas.microsoft.com/office/drawing/2014/main" id="{1B2CC65A-1422-FB46-A19D-97F6E989F920}"/>
                  </a:ext>
                </a:extLst>
              </p:cNvPr>
              <p:cNvGrpSpPr/>
              <p:nvPr/>
            </p:nvGrpSpPr>
            <p:grpSpPr>
              <a:xfrm>
                <a:off x="3268297" y="5097957"/>
                <a:ext cx="817796" cy="817796"/>
                <a:chOff x="3097974" y="2663422"/>
                <a:chExt cx="817796" cy="817796"/>
              </a:xfrm>
            </p:grpSpPr>
            <p:pic>
              <p:nvPicPr>
                <p:cNvPr id="15" name="Picture 39">
                  <a:extLst>
                    <a:ext uri="{FF2B5EF4-FFF2-40B4-BE49-F238E27FC236}">
                      <a16:creationId xmlns:a16="http://schemas.microsoft.com/office/drawing/2014/main" id="{288E1837-8A42-0943-BABA-776122C798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3097974" y="2663422"/>
                  <a:ext cx="817796" cy="817796"/>
                </a:xfrm>
                <a:prstGeom prst="rect">
                  <a:avLst/>
                </a:prstGeom>
              </p:spPr>
            </p:pic>
            <p:sp>
              <p:nvSpPr>
                <p:cNvPr id="16" name="TextBox 40">
                  <a:extLst>
                    <a:ext uri="{FF2B5EF4-FFF2-40B4-BE49-F238E27FC236}">
                      <a16:creationId xmlns:a16="http://schemas.microsoft.com/office/drawing/2014/main" id="{DFD54741-E36E-F541-8AEB-A924BBC57791}"/>
                    </a:ext>
                  </a:extLst>
                </p:cNvPr>
                <p:cNvSpPr txBox="1"/>
                <p:nvPr/>
              </p:nvSpPr>
              <p:spPr>
                <a:xfrm>
                  <a:off x="3140513" y="2762057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&gt;_</a:t>
                  </a:r>
                </a:p>
              </p:txBody>
            </p:sp>
          </p:grpSp>
        </p:grpSp>
        <p:pic>
          <p:nvPicPr>
            <p:cNvPr id="25" name="Picture 8">
              <a:extLst>
                <a:ext uri="{FF2B5EF4-FFF2-40B4-BE49-F238E27FC236}">
                  <a16:creationId xmlns:a16="http://schemas.microsoft.com/office/drawing/2014/main" id="{F58E3DC8-CAE5-C442-B69E-1E003F2B3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53863" y="4933565"/>
              <a:ext cx="872080" cy="917979"/>
            </a:xfrm>
            <a:prstGeom prst="rect">
              <a:avLst/>
            </a:prstGeom>
          </p:spPr>
        </p:pic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E0E9F839-A643-EE46-A121-854442B06AEB}"/>
                </a:ext>
              </a:extLst>
            </p:cNvPr>
            <p:cNvGrpSpPr/>
            <p:nvPr/>
          </p:nvGrpSpPr>
          <p:grpSpPr>
            <a:xfrm>
              <a:off x="9503914" y="4754668"/>
              <a:ext cx="1552444" cy="1386908"/>
              <a:chOff x="9503914" y="4597756"/>
              <a:chExt cx="1552444" cy="1386908"/>
            </a:xfrm>
          </p:grpSpPr>
          <p:pic>
            <p:nvPicPr>
              <p:cNvPr id="19" name="Picture 33">
                <a:extLst>
                  <a:ext uri="{FF2B5EF4-FFF2-40B4-BE49-F238E27FC236}">
                    <a16:creationId xmlns:a16="http://schemas.microsoft.com/office/drawing/2014/main" id="{9E83A48A-6A4A-7249-87CE-6767760911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rcRect l="9030" r="8018" b="6935"/>
              <a:stretch/>
            </p:blipFill>
            <p:spPr>
              <a:xfrm>
                <a:off x="10421826" y="5272777"/>
                <a:ext cx="634532" cy="711887"/>
              </a:xfrm>
              <a:prstGeom prst="rect">
                <a:avLst/>
              </a:prstGeom>
            </p:spPr>
          </p:pic>
          <p:pic>
            <p:nvPicPr>
              <p:cNvPr id="20" name="图片 77">
                <a:extLst>
                  <a:ext uri="{FF2B5EF4-FFF2-40B4-BE49-F238E27FC236}">
                    <a16:creationId xmlns:a16="http://schemas.microsoft.com/office/drawing/2014/main" id="{ABBDB2AD-EA69-F44F-9D21-91B686994C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9503914" y="4597756"/>
                <a:ext cx="1018171" cy="1018171"/>
              </a:xfrm>
              <a:prstGeom prst="rect">
                <a:avLst/>
              </a:prstGeom>
            </p:spPr>
          </p:pic>
          <p:pic>
            <p:nvPicPr>
              <p:cNvPr id="30" name="Picture 45">
                <a:extLst>
                  <a:ext uri="{FF2B5EF4-FFF2-40B4-BE49-F238E27FC236}">
                    <a16:creationId xmlns:a16="http://schemas.microsoft.com/office/drawing/2014/main" id="{6CCEE54D-38F8-C140-9C2B-F3CBDE2E68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0036452" y="5563049"/>
                <a:ext cx="385374" cy="385374"/>
              </a:xfrm>
              <a:prstGeom prst="rect">
                <a:avLst/>
              </a:prstGeom>
            </p:spPr>
          </p:pic>
          <p:pic>
            <p:nvPicPr>
              <p:cNvPr id="31" name="Picture 45">
                <a:extLst>
                  <a:ext uri="{FF2B5EF4-FFF2-40B4-BE49-F238E27FC236}">
                    <a16:creationId xmlns:a16="http://schemas.microsoft.com/office/drawing/2014/main" id="{57D45308-B38D-5541-9BC6-567F5FE44E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0497711" y="4869390"/>
                <a:ext cx="385374" cy="385374"/>
              </a:xfrm>
              <a:prstGeom prst="rect">
                <a:avLst/>
              </a:prstGeom>
            </p:spPr>
          </p:pic>
          <p:pic>
            <p:nvPicPr>
              <p:cNvPr id="32" name="Picture 45">
                <a:extLst>
                  <a:ext uri="{FF2B5EF4-FFF2-40B4-BE49-F238E27FC236}">
                    <a16:creationId xmlns:a16="http://schemas.microsoft.com/office/drawing/2014/main" id="{657DDE4D-3665-1D48-B01A-29CEA33A58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9562837" y="5563049"/>
                <a:ext cx="385374" cy="385374"/>
              </a:xfrm>
              <a:prstGeom prst="rect">
                <a:avLst/>
              </a:prstGeom>
            </p:spPr>
          </p:pic>
        </p:grp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DF8F14C6-27FC-9345-A439-6D933BAB6518}"/>
                </a:ext>
              </a:extLst>
            </p:cNvPr>
            <p:cNvGrpSpPr/>
            <p:nvPr/>
          </p:nvGrpSpPr>
          <p:grpSpPr>
            <a:xfrm>
              <a:off x="5289042" y="4350906"/>
              <a:ext cx="1390120" cy="683181"/>
              <a:chOff x="5305486" y="4350906"/>
              <a:chExt cx="1390120" cy="683181"/>
            </a:xfrm>
          </p:grpSpPr>
          <p:pic>
            <p:nvPicPr>
              <p:cNvPr id="36" name="Picture 59">
                <a:extLst>
                  <a:ext uri="{FF2B5EF4-FFF2-40B4-BE49-F238E27FC236}">
                    <a16:creationId xmlns:a16="http://schemas.microsoft.com/office/drawing/2014/main" id="{520603DD-D339-B64C-B393-F5DEA1C3F1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05486" y="4462638"/>
                <a:ext cx="571449" cy="571449"/>
              </a:xfrm>
              <a:prstGeom prst="rect">
                <a:avLst/>
              </a:prstGeom>
            </p:spPr>
          </p:pic>
          <p:grpSp>
            <p:nvGrpSpPr>
              <p:cNvPr id="46" name="组合 45">
                <a:extLst>
                  <a:ext uri="{FF2B5EF4-FFF2-40B4-BE49-F238E27FC236}">
                    <a16:creationId xmlns:a16="http://schemas.microsoft.com/office/drawing/2014/main" id="{040C84A8-2D00-0542-BE45-D78E29DFF118}"/>
                  </a:ext>
                </a:extLst>
              </p:cNvPr>
              <p:cNvGrpSpPr/>
              <p:nvPr/>
            </p:nvGrpSpPr>
            <p:grpSpPr>
              <a:xfrm>
                <a:off x="5921953" y="4350906"/>
                <a:ext cx="773653" cy="675396"/>
                <a:chOff x="5839505" y="4322736"/>
                <a:chExt cx="773653" cy="675396"/>
              </a:xfrm>
            </p:grpSpPr>
            <p:pic>
              <p:nvPicPr>
                <p:cNvPr id="38" name="Picture 61">
                  <a:extLst>
                    <a:ext uri="{FF2B5EF4-FFF2-40B4-BE49-F238E27FC236}">
                      <a16:creationId xmlns:a16="http://schemas.microsoft.com/office/drawing/2014/main" id="{BF517217-E0BB-604B-952B-84502FD48C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5947272" y="4799249"/>
                  <a:ext cx="198883" cy="198883"/>
                </a:xfrm>
                <a:prstGeom prst="rect">
                  <a:avLst/>
                </a:prstGeom>
              </p:spPr>
            </p:pic>
            <p:pic>
              <p:nvPicPr>
                <p:cNvPr id="39" name="Picture 67">
                  <a:extLst>
                    <a:ext uri="{FF2B5EF4-FFF2-40B4-BE49-F238E27FC236}">
                      <a16:creationId xmlns:a16="http://schemas.microsoft.com/office/drawing/2014/main" id="{01E75C12-89A1-AD4B-A404-9B4A72E883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6265202" y="4398159"/>
                  <a:ext cx="347956" cy="347956"/>
                </a:xfrm>
                <a:prstGeom prst="rect">
                  <a:avLst/>
                </a:prstGeom>
              </p:spPr>
            </p:pic>
            <p:pic>
              <p:nvPicPr>
                <p:cNvPr id="40" name="Picture 68">
                  <a:extLst>
                    <a:ext uri="{FF2B5EF4-FFF2-40B4-BE49-F238E27FC236}">
                      <a16:creationId xmlns:a16="http://schemas.microsoft.com/office/drawing/2014/main" id="{7DCBE8F4-C07A-DD41-929B-D97FD7370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</a:blip>
                <a:srcRect l="9030" r="8018" b="6935"/>
                <a:stretch/>
              </p:blipFill>
              <p:spPr>
                <a:xfrm>
                  <a:off x="5839505" y="4322736"/>
                  <a:ext cx="390239" cy="437813"/>
                </a:xfrm>
                <a:prstGeom prst="rect">
                  <a:avLst/>
                </a:prstGeom>
              </p:spPr>
            </p:pic>
            <p:grpSp>
              <p:nvGrpSpPr>
                <p:cNvPr id="41" name="Group 69">
                  <a:extLst>
                    <a:ext uri="{FF2B5EF4-FFF2-40B4-BE49-F238E27FC236}">
                      <a16:creationId xmlns:a16="http://schemas.microsoft.com/office/drawing/2014/main" id="{38A365D9-F391-8F4C-8938-540EDCD493FA}"/>
                    </a:ext>
                  </a:extLst>
                </p:cNvPr>
                <p:cNvGrpSpPr/>
                <p:nvPr/>
              </p:nvGrpSpPr>
              <p:grpSpPr>
                <a:xfrm rot="5400000">
                  <a:off x="6370601" y="4728211"/>
                  <a:ext cx="83689" cy="340957"/>
                  <a:chOff x="6617530" y="3276709"/>
                  <a:chExt cx="106878" cy="435428"/>
                </a:xfrm>
                <a:solidFill>
                  <a:schemeClr val="accent2"/>
                </a:solidFill>
              </p:grpSpPr>
              <p:sp>
                <p:nvSpPr>
                  <p:cNvPr id="42" name="Oval 70">
                    <a:extLst>
                      <a:ext uri="{FF2B5EF4-FFF2-40B4-BE49-F238E27FC236}">
                        <a16:creationId xmlns:a16="http://schemas.microsoft.com/office/drawing/2014/main" id="{9FE8D7BC-3CCC-4D48-9C01-79C29D5915F9}"/>
                      </a:ext>
                    </a:extLst>
                  </p:cNvPr>
                  <p:cNvSpPr/>
                  <p:nvPr/>
                </p:nvSpPr>
                <p:spPr>
                  <a:xfrm>
                    <a:off x="6617530" y="3276709"/>
                    <a:ext cx="106878" cy="10687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71">
                    <a:extLst>
                      <a:ext uri="{FF2B5EF4-FFF2-40B4-BE49-F238E27FC236}">
                        <a16:creationId xmlns:a16="http://schemas.microsoft.com/office/drawing/2014/main" id="{9AF66C61-1301-E640-9C57-F2E1B3C3DAD0}"/>
                      </a:ext>
                    </a:extLst>
                  </p:cNvPr>
                  <p:cNvSpPr/>
                  <p:nvPr/>
                </p:nvSpPr>
                <p:spPr>
                  <a:xfrm>
                    <a:off x="6617530" y="3440984"/>
                    <a:ext cx="106878" cy="10687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72">
                    <a:extLst>
                      <a:ext uri="{FF2B5EF4-FFF2-40B4-BE49-F238E27FC236}">
                        <a16:creationId xmlns:a16="http://schemas.microsoft.com/office/drawing/2014/main" id="{9F648736-40C4-C842-8436-1F0C470FE1F7}"/>
                      </a:ext>
                    </a:extLst>
                  </p:cNvPr>
                  <p:cNvSpPr/>
                  <p:nvPr/>
                </p:nvSpPr>
                <p:spPr>
                  <a:xfrm>
                    <a:off x="6617530" y="3605259"/>
                    <a:ext cx="106878" cy="10687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53676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7513-D542-6848-8279-76A92AF0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Why synthesize another program</a:t>
            </a:r>
            <a:r>
              <a:rPr lang="en-US" altLang="zh-CN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EA5A-247C-7E4E-811A-D52C6957D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650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Migrate implemented functionality</a:t>
            </a:r>
            <a:r>
              <a:rPr lang="en-US" dirty="0"/>
              <a:t> between platforms / languages</a:t>
            </a:r>
          </a:p>
          <a:p>
            <a:r>
              <a:rPr lang="en-US" b="1" dirty="0"/>
              <a:t>Write seed program, then regenerate </a:t>
            </a:r>
            <a:r>
              <a:rPr lang="en-US" dirty="0"/>
              <a:t>for new platforms / languages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altLang="zh-CN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Rinard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al,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Onward!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’18]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Reverse engineering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when source code is unavailable or obfuscated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E1CB-5EAA-FB40-9ED1-34C1AACB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6/24/19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B01D5-86B2-5545-A00D-12761FB5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Active Learning to Synthesize Models of Applications That Access Databases, PLDI 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7583-97FB-5F43-8265-71C5E600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32F7-D2A5-2049-BE14-EF182AECEFD2}" type="slidenum">
              <a:rPr lang="en-US" smtClean="0"/>
              <a:t>9</a:t>
            </a:fld>
            <a:endParaRPr lang="en-US"/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7866DD75-25A1-E140-8302-96222DE58B5F}"/>
              </a:ext>
            </a:extLst>
          </p:cNvPr>
          <p:cNvGrpSpPr/>
          <p:nvPr/>
        </p:nvGrpSpPr>
        <p:grpSpPr>
          <a:xfrm>
            <a:off x="1752352" y="3844095"/>
            <a:ext cx="7108019" cy="1521501"/>
            <a:chOff x="1752352" y="4746104"/>
            <a:chExt cx="7108019" cy="1521501"/>
          </a:xfrm>
        </p:grpSpPr>
        <p:sp>
          <p:nvSpPr>
            <p:cNvPr id="45" name="Rectangle 23">
              <a:extLst>
                <a:ext uri="{FF2B5EF4-FFF2-40B4-BE49-F238E27FC236}">
                  <a16:creationId xmlns:a16="http://schemas.microsoft.com/office/drawing/2014/main" id="{367747C4-0A24-D846-8B87-4DD4E90A6A97}"/>
                </a:ext>
              </a:extLst>
            </p:cNvPr>
            <p:cNvSpPr/>
            <p:nvPr/>
          </p:nvSpPr>
          <p:spPr>
            <a:xfrm>
              <a:off x="5139656" y="5079636"/>
              <a:ext cx="1688892" cy="8544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/>
                <a:t>Inference and regeneration</a:t>
              </a:r>
            </a:p>
          </p:txBody>
        </p:sp>
        <p:grpSp>
          <p:nvGrpSpPr>
            <p:cNvPr id="49" name="Group 24">
              <a:extLst>
                <a:ext uri="{FF2B5EF4-FFF2-40B4-BE49-F238E27FC236}">
                  <a16:creationId xmlns:a16="http://schemas.microsoft.com/office/drawing/2014/main" id="{8C41269F-A537-0C42-9584-65A3FA57ABDC}"/>
                </a:ext>
              </a:extLst>
            </p:cNvPr>
            <p:cNvGrpSpPr/>
            <p:nvPr/>
          </p:nvGrpSpPr>
          <p:grpSpPr>
            <a:xfrm>
              <a:off x="4170121" y="5219520"/>
              <a:ext cx="588554" cy="574671"/>
              <a:chOff x="4441550" y="3720329"/>
              <a:chExt cx="588554" cy="574671"/>
            </a:xfrm>
          </p:grpSpPr>
          <p:sp>
            <p:nvSpPr>
              <p:cNvPr id="53" name="Right Arrow 25">
                <a:extLst>
                  <a:ext uri="{FF2B5EF4-FFF2-40B4-BE49-F238E27FC236}">
                    <a16:creationId xmlns:a16="http://schemas.microsoft.com/office/drawing/2014/main" id="{9BDBDFBD-8E06-E34A-8114-A76497EDCFFF}"/>
                  </a:ext>
                </a:extLst>
              </p:cNvPr>
              <p:cNvSpPr/>
              <p:nvPr/>
            </p:nvSpPr>
            <p:spPr>
              <a:xfrm>
                <a:off x="4441551" y="4066399"/>
                <a:ext cx="588553" cy="228601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ight Arrow 26">
                <a:extLst>
                  <a:ext uri="{FF2B5EF4-FFF2-40B4-BE49-F238E27FC236}">
                    <a16:creationId xmlns:a16="http://schemas.microsoft.com/office/drawing/2014/main" id="{5513F0F7-F593-9044-BB4C-9DD75FBCAA14}"/>
                  </a:ext>
                </a:extLst>
              </p:cNvPr>
              <p:cNvSpPr/>
              <p:nvPr/>
            </p:nvSpPr>
            <p:spPr>
              <a:xfrm rot="10800000">
                <a:off x="4441550" y="3720329"/>
                <a:ext cx="588553" cy="228601"/>
              </a:xfrm>
              <a:prstGeom prst="rightArrow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ight Arrow 27">
              <a:extLst>
                <a:ext uri="{FF2B5EF4-FFF2-40B4-BE49-F238E27FC236}">
                  <a16:creationId xmlns:a16="http://schemas.microsoft.com/office/drawing/2014/main" id="{191123D6-08CF-D94D-ACE6-0E18D78F2039}"/>
                </a:ext>
              </a:extLst>
            </p:cNvPr>
            <p:cNvSpPr/>
            <p:nvPr/>
          </p:nvSpPr>
          <p:spPr>
            <a:xfrm>
              <a:off x="7209529" y="5392555"/>
              <a:ext cx="588553" cy="228601"/>
            </a:xfrm>
            <a:prstGeom prst="rightArrow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olded Corner 29">
              <a:extLst>
                <a:ext uri="{FF2B5EF4-FFF2-40B4-BE49-F238E27FC236}">
                  <a16:creationId xmlns:a16="http://schemas.microsoft.com/office/drawing/2014/main" id="{2218058D-FD6E-3246-AC88-934DBAD2541A}"/>
                </a:ext>
              </a:extLst>
            </p:cNvPr>
            <p:cNvSpPr/>
            <p:nvPr/>
          </p:nvSpPr>
          <p:spPr>
            <a:xfrm>
              <a:off x="8179062" y="5307754"/>
              <a:ext cx="681309" cy="398203"/>
            </a:xfrm>
            <a:prstGeom prst="foldedCorne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_____</a:t>
              </a:r>
            </a:p>
            <a:p>
              <a:r>
                <a:rPr lang="en-US" sz="800" b="1" dirty="0">
                  <a:solidFill>
                    <a:schemeClr val="tx1"/>
                  </a:solidFill>
                </a:rPr>
                <a:t>__________</a:t>
              </a:r>
            </a:p>
          </p:txBody>
        </p:sp>
        <p:sp>
          <p:nvSpPr>
            <p:cNvPr id="52" name="Rectangle 15">
              <a:extLst>
                <a:ext uri="{FF2B5EF4-FFF2-40B4-BE49-F238E27FC236}">
                  <a16:creationId xmlns:a16="http://schemas.microsoft.com/office/drawing/2014/main" id="{91EA642C-C647-8549-A1A3-B88C9898C7D0}"/>
                </a:ext>
              </a:extLst>
            </p:cNvPr>
            <p:cNvSpPr/>
            <p:nvPr/>
          </p:nvSpPr>
          <p:spPr>
            <a:xfrm>
              <a:off x="1752352" y="4746104"/>
              <a:ext cx="2036789" cy="152150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66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4399</Words>
  <Application>Microsoft Macintosh PowerPoint</Application>
  <PresentationFormat>宽屏</PresentationFormat>
  <Paragraphs>1718</Paragraphs>
  <Slides>59</Slides>
  <Notes>58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59</vt:i4>
      </vt:variant>
    </vt:vector>
  </HeadingPairs>
  <TitlesOfParts>
    <vt:vector size="67" baseType="lpstr">
      <vt:lpstr>等线</vt:lpstr>
      <vt:lpstr>等线 Light</vt:lpstr>
      <vt:lpstr>Arial</vt:lpstr>
      <vt:lpstr>Calibri</vt:lpstr>
      <vt:lpstr>Calibri Light</vt:lpstr>
      <vt:lpstr>Consolas</vt:lpstr>
      <vt:lpstr>Times</vt:lpstr>
      <vt:lpstr>Office Theme</vt:lpstr>
      <vt:lpstr>Using Active Learning to Synthesize Models of Applications That Access Databases</vt:lpstr>
      <vt:lpstr>Motivation</vt:lpstr>
      <vt:lpstr>Motivation</vt:lpstr>
      <vt:lpstr>Motivation</vt:lpstr>
      <vt:lpstr>Motivation</vt:lpstr>
      <vt:lpstr>Why synthesize another program?</vt:lpstr>
      <vt:lpstr>Why synthesize another program?</vt:lpstr>
      <vt:lpstr>Why synthesize another program?</vt:lpstr>
      <vt:lpstr>Why synthesize another program?</vt:lpstr>
      <vt:lpstr>Why synthesize another program?</vt:lpstr>
      <vt:lpstr>PowerPoint 演示文稿</vt:lpstr>
      <vt:lpstr>PowerPoint 演示文稿</vt:lpstr>
      <vt:lpstr>Data retrieval applications</vt:lpstr>
      <vt:lpstr>Example: Student registration app</vt:lpstr>
      <vt:lpstr>Observations of data retrieval apps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Infeasible</vt:lpstr>
      <vt:lpstr>Degenerate solution</vt:lpstr>
      <vt:lpstr>Use DSL to precisely capture programs that can be inferred</vt:lpstr>
      <vt:lpstr>Each statement performs a query</vt:lpstr>
      <vt:lpstr>Control flow directly tied to query results</vt:lpstr>
      <vt:lpstr>Control flow directly tied to query results</vt:lpstr>
      <vt:lpstr>Konure inference algorithm</vt:lpstr>
      <vt:lpstr>Two aspects to infer from program executions</vt:lpstr>
      <vt:lpstr>Represent hypothesis in DSL sentential form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Ask for three executions to resolve Prog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Resolve subprograms recursively (No backtracking)</vt:lpstr>
      <vt:lpstr>Resolve subprograms recursively (No backtracking)</vt:lpstr>
      <vt:lpstr>Resolve subprograms recursively (No backtracking)</vt:lpstr>
      <vt:lpstr>Choosing inputs</vt:lpstr>
      <vt:lpstr>Key ideas</vt:lpstr>
      <vt:lpstr>Soundness and completeness</vt:lpstr>
      <vt:lpstr>Benchmark applications</vt:lpstr>
      <vt:lpstr>PowerPoint 演示文稿</vt:lpstr>
      <vt:lpstr>PowerPoint 演示文稿</vt:lpstr>
      <vt:lpstr>PowerPoint 演示文稿</vt:lpstr>
      <vt:lpstr>PowerPoint 演示文稿</vt:lpstr>
      <vt:lpstr>Related work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Gray box inference (Konure): Exploiting component decompositions</dc:title>
  <dc:creator>Microsoft Office User</dc:creator>
  <cp:lastModifiedBy>Microsoft Office User</cp:lastModifiedBy>
  <cp:revision>3412</cp:revision>
  <cp:lastPrinted>2019-06-23T01:40:40Z</cp:lastPrinted>
  <dcterms:created xsi:type="dcterms:W3CDTF">2019-05-29T19:21:10Z</dcterms:created>
  <dcterms:modified xsi:type="dcterms:W3CDTF">2019-08-01T13:52:23Z</dcterms:modified>
</cp:coreProperties>
</file>