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89"/>
  </p:notesMasterIdLst>
  <p:sldIdLst>
    <p:sldId id="256" r:id="rId5"/>
    <p:sldId id="613" r:id="rId6"/>
    <p:sldId id="614" r:id="rId7"/>
    <p:sldId id="615" r:id="rId8"/>
    <p:sldId id="616" r:id="rId9"/>
    <p:sldId id="617" r:id="rId10"/>
    <p:sldId id="630" r:id="rId11"/>
    <p:sldId id="631" r:id="rId12"/>
    <p:sldId id="703" r:id="rId13"/>
    <p:sldId id="625" r:id="rId14"/>
    <p:sldId id="706" r:id="rId15"/>
    <p:sldId id="586" r:id="rId16"/>
    <p:sldId id="587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29" r:id="rId26"/>
    <p:sldId id="582" r:id="rId27"/>
    <p:sldId id="592" r:id="rId28"/>
    <p:sldId id="593" r:id="rId29"/>
    <p:sldId id="594" r:id="rId30"/>
    <p:sldId id="663" r:id="rId31"/>
    <p:sldId id="675" r:id="rId32"/>
    <p:sldId id="619" r:id="rId33"/>
    <p:sldId id="620" r:id="rId34"/>
    <p:sldId id="621" r:id="rId35"/>
    <p:sldId id="622" r:id="rId36"/>
    <p:sldId id="623" r:id="rId37"/>
    <p:sldId id="655" r:id="rId38"/>
    <p:sldId id="707" r:id="rId39"/>
    <p:sldId id="531" r:id="rId40"/>
    <p:sldId id="469" r:id="rId41"/>
    <p:sldId id="470" r:id="rId42"/>
    <p:sldId id="474" r:id="rId43"/>
    <p:sldId id="480" r:id="rId44"/>
    <p:sldId id="482" r:id="rId45"/>
    <p:sldId id="484" r:id="rId46"/>
    <p:sldId id="672" r:id="rId47"/>
    <p:sldId id="674" r:id="rId48"/>
    <p:sldId id="692" r:id="rId49"/>
    <p:sldId id="676" r:id="rId50"/>
    <p:sldId id="705" r:id="rId51"/>
    <p:sldId id="704" r:id="rId52"/>
    <p:sldId id="698" r:id="rId53"/>
    <p:sldId id="662" r:id="rId54"/>
    <p:sldId id="406" r:id="rId55"/>
    <p:sldId id="343" r:id="rId56"/>
    <p:sldId id="385" r:id="rId57"/>
    <p:sldId id="344" r:id="rId58"/>
    <p:sldId id="418" r:id="rId59"/>
    <p:sldId id="708" r:id="rId60"/>
    <p:sldId id="407" r:id="rId61"/>
    <p:sldId id="419" r:id="rId62"/>
    <p:sldId id="606" r:id="rId63"/>
    <p:sldId id="607" r:id="rId64"/>
    <p:sldId id="608" r:id="rId65"/>
    <p:sldId id="609" r:id="rId66"/>
    <p:sldId id="677" r:id="rId67"/>
    <p:sldId id="678" r:id="rId68"/>
    <p:sldId id="679" r:id="rId69"/>
    <p:sldId id="680" r:id="rId70"/>
    <p:sldId id="681" r:id="rId71"/>
    <p:sldId id="683" r:id="rId72"/>
    <p:sldId id="685" r:id="rId73"/>
    <p:sldId id="688" r:id="rId74"/>
    <p:sldId id="610" r:id="rId75"/>
    <p:sldId id="691" r:id="rId76"/>
    <p:sldId id="686" r:id="rId77"/>
    <p:sldId id="690" r:id="rId78"/>
    <p:sldId id="666" r:id="rId79"/>
    <p:sldId id="667" r:id="rId80"/>
    <p:sldId id="693" r:id="rId81"/>
    <p:sldId id="695" r:id="rId82"/>
    <p:sldId id="696" r:id="rId83"/>
    <p:sldId id="697" r:id="rId84"/>
    <p:sldId id="694" r:id="rId85"/>
    <p:sldId id="324" r:id="rId86"/>
    <p:sldId id="275" r:id="rId87"/>
    <p:sldId id="328" r:id="rId8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F2064C0-506B-A54A-A053-BDF1E1D8DB42}">
          <p14:sldIdLst>
            <p14:sldId id="256"/>
            <p14:sldId id="613"/>
            <p14:sldId id="614"/>
            <p14:sldId id="615"/>
            <p14:sldId id="616"/>
            <p14:sldId id="617"/>
            <p14:sldId id="630"/>
            <p14:sldId id="631"/>
            <p14:sldId id="703"/>
            <p14:sldId id="625"/>
            <p14:sldId id="706"/>
            <p14:sldId id="586"/>
            <p14:sldId id="587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629"/>
            <p14:sldId id="582"/>
            <p14:sldId id="592"/>
            <p14:sldId id="593"/>
            <p14:sldId id="594"/>
            <p14:sldId id="663"/>
            <p14:sldId id="675"/>
            <p14:sldId id="619"/>
            <p14:sldId id="620"/>
            <p14:sldId id="621"/>
            <p14:sldId id="622"/>
            <p14:sldId id="623"/>
            <p14:sldId id="655"/>
            <p14:sldId id="707"/>
            <p14:sldId id="531"/>
            <p14:sldId id="469"/>
            <p14:sldId id="470"/>
            <p14:sldId id="474"/>
            <p14:sldId id="480"/>
            <p14:sldId id="482"/>
            <p14:sldId id="484"/>
            <p14:sldId id="672"/>
            <p14:sldId id="674"/>
            <p14:sldId id="692"/>
            <p14:sldId id="676"/>
            <p14:sldId id="705"/>
            <p14:sldId id="704"/>
            <p14:sldId id="698"/>
            <p14:sldId id="662"/>
            <p14:sldId id="406"/>
            <p14:sldId id="343"/>
            <p14:sldId id="385"/>
            <p14:sldId id="344"/>
            <p14:sldId id="418"/>
            <p14:sldId id="708"/>
            <p14:sldId id="407"/>
            <p14:sldId id="419"/>
            <p14:sldId id="606"/>
            <p14:sldId id="607"/>
            <p14:sldId id="608"/>
            <p14:sldId id="609"/>
            <p14:sldId id="677"/>
            <p14:sldId id="678"/>
            <p14:sldId id="679"/>
            <p14:sldId id="680"/>
            <p14:sldId id="681"/>
            <p14:sldId id="683"/>
            <p14:sldId id="685"/>
            <p14:sldId id="688"/>
            <p14:sldId id="610"/>
            <p14:sldId id="691"/>
            <p14:sldId id="686"/>
            <p14:sldId id="690"/>
            <p14:sldId id="666"/>
            <p14:sldId id="667"/>
            <p14:sldId id="693"/>
            <p14:sldId id="695"/>
            <p14:sldId id="696"/>
            <p14:sldId id="697"/>
            <p14:sldId id="694"/>
            <p14:sldId id="324"/>
            <p14:sldId id="275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50D00"/>
    <a:srgbClr val="9411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8" autoAdjust="0"/>
    <p:restoredTop sz="76115"/>
  </p:normalViewPr>
  <p:slideViewPr>
    <p:cSldViewPr snapToObjects="1">
      <p:cViewPr varScale="1">
        <p:scale>
          <a:sx n="81" d="100"/>
          <a:sy n="81" d="100"/>
        </p:scale>
        <p:origin x="448" y="17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-25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presProps" Target="presProps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Cyclomatic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Complexity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RIFL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63500">
                <a:solidFill>
                  <a:srgbClr val="00B050"/>
                </a:solidFill>
                <a:round/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13</c:v>
                </c:pt>
                <c:pt idx="3">
                  <c:v>15</c:v>
                </c:pt>
                <c:pt idx="4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1A1-3F48-821F-1D4BFBF000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63500">
                <a:solidFill>
                  <a:srgbClr val="FFC000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43</c:v>
                </c:pt>
                <c:pt idx="3">
                  <c:v>34</c:v>
                </c:pt>
                <c:pt idx="4">
                  <c:v>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1A1-3F48-821F-1D4BFBF00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6535792"/>
        <c:axId val="1609610336"/>
      </c:scatterChart>
      <c:valAx>
        <c:axId val="1726535792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09610336"/>
        <c:crosses val="autoZero"/>
        <c:crossBetween val="midCat"/>
      </c:valAx>
      <c:valAx>
        <c:axId val="160961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265357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Cyclomatic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Complexity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RIFL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63500">
                <a:solidFill>
                  <a:srgbClr val="00B050"/>
                </a:solidFill>
                <a:round/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13</c:v>
                </c:pt>
                <c:pt idx="3">
                  <c:v>15</c:v>
                </c:pt>
                <c:pt idx="4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38F-AB40-817B-AF2B811509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63500">
                <a:solidFill>
                  <a:srgbClr val="FFC000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43</c:v>
                </c:pt>
                <c:pt idx="3">
                  <c:v>34</c:v>
                </c:pt>
                <c:pt idx="4">
                  <c:v>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38F-AB40-817B-AF2B81150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6684112"/>
        <c:axId val="1726685472"/>
      </c:scatterChart>
      <c:valAx>
        <c:axId val="1726684112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26685472"/>
        <c:crosses val="autoZero"/>
        <c:crossBetween val="midCat"/>
      </c:valAx>
      <c:valAx>
        <c:axId val="172668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266841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Cyclomatic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Complexity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RIFL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63500">
                <a:solidFill>
                  <a:srgbClr val="00B050"/>
                </a:solidFill>
                <a:round/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13</c:v>
                </c:pt>
                <c:pt idx="3">
                  <c:v>15</c:v>
                </c:pt>
                <c:pt idx="4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964-AB48-9965-10A5A32960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63500">
                <a:solidFill>
                  <a:srgbClr val="FFC000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43</c:v>
                </c:pt>
                <c:pt idx="3">
                  <c:v>34</c:v>
                </c:pt>
                <c:pt idx="4">
                  <c:v>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964-AB48-9965-10A5A3296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9697264"/>
        <c:axId val="1685888656"/>
      </c:scatterChart>
      <c:valAx>
        <c:axId val="1609697264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85888656"/>
        <c:crosses val="autoZero"/>
        <c:crossBetween val="midCat"/>
      </c:valAx>
      <c:valAx>
        <c:axId val="168588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096972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Cyclomatic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Complexity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RIFL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63500">
                <a:solidFill>
                  <a:srgbClr val="00B050"/>
                </a:solidFill>
                <a:round/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13</c:v>
                </c:pt>
                <c:pt idx="3">
                  <c:v>15</c:v>
                </c:pt>
                <c:pt idx="4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6B1-5E46-BD68-E20232C95D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63500">
                <a:solidFill>
                  <a:srgbClr val="FFC000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43</c:v>
                </c:pt>
                <c:pt idx="3">
                  <c:v>34</c:v>
                </c:pt>
                <c:pt idx="4">
                  <c:v>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6B1-5E46-BD68-E20232C95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585280"/>
        <c:axId val="1608586640"/>
      </c:scatterChart>
      <c:valAx>
        <c:axId val="1608585280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08586640"/>
        <c:crosses val="autoZero"/>
        <c:crossBetween val="midCat"/>
      </c:valAx>
      <c:valAx>
        <c:axId val="160858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085852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Cyclomatic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Complexity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RIFL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63500">
                <a:solidFill>
                  <a:srgbClr val="00B050"/>
                </a:solidFill>
                <a:round/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13</c:v>
                </c:pt>
                <c:pt idx="3">
                  <c:v>15</c:v>
                </c:pt>
                <c:pt idx="4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B7B-8B41-A5F2-F88783C921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63500">
                <a:solidFill>
                  <a:srgbClr val="FFC000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43</c:v>
                </c:pt>
                <c:pt idx="3">
                  <c:v>34</c:v>
                </c:pt>
                <c:pt idx="4">
                  <c:v>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B7B-8B41-A5F2-F88783C92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1720656"/>
        <c:axId val="1511722016"/>
      </c:scatterChart>
      <c:valAx>
        <c:axId val="1511720656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11722016"/>
        <c:crosses val="autoZero"/>
        <c:crossBetween val="midCat"/>
      </c:valAx>
      <c:valAx>
        <c:axId val="151172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117206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Lines</a:t>
            </a:r>
            <a:r>
              <a:rPr lang="en-US" sz="2000" baseline="0" dirty="0">
                <a:latin typeface="Arial" charset="0"/>
                <a:ea typeface="Arial" charset="0"/>
                <a:cs typeface="Arial" charset="0"/>
              </a:rPr>
              <a:t> of Code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RIFL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63500">
                <a:solidFill>
                  <a:srgbClr val="00B050"/>
                </a:solidFill>
                <a:round/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109</c:v>
                </c:pt>
                <c:pt idx="1">
                  <c:v>64</c:v>
                </c:pt>
                <c:pt idx="2">
                  <c:v>92</c:v>
                </c:pt>
                <c:pt idx="3">
                  <c:v>92</c:v>
                </c:pt>
                <c:pt idx="4">
                  <c:v>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0AE-6E41-AA2F-92DFCAF002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63500">
                <a:solidFill>
                  <a:srgbClr val="FFC000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74</c:v>
                </c:pt>
                <c:pt idx="1">
                  <c:v>118</c:v>
                </c:pt>
                <c:pt idx="2">
                  <c:v>178</c:v>
                </c:pt>
                <c:pt idx="3">
                  <c:v>136</c:v>
                </c:pt>
                <c:pt idx="4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0AE-6E41-AA2F-92DFCAF00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0200528"/>
        <c:axId val="1610202160"/>
      </c:scatterChart>
      <c:valAx>
        <c:axId val="1610200528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10202160"/>
        <c:crosses val="autoZero"/>
        <c:crossBetween val="midCat"/>
      </c:valAx>
      <c:valAx>
        <c:axId val="161020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102005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F60B9-95FD-5943-8D15-980C0F3B0CD4}" type="datetimeFigureOut">
              <a:rPr lang="en-US" smtClean="0"/>
              <a:t>8/26/20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A21EE-4BA7-3048-98EE-22EC68A5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0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21EE-4BA7-3048-98EE-22EC68A528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25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21EE-4BA7-3048-98EE-22EC68A528D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8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21EE-4BA7-3048-98EE-22EC68A528D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13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21EE-4BA7-3048-98EE-22EC68A528D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45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21EE-4BA7-3048-98EE-22EC68A528D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4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21EE-4BA7-3048-98EE-22EC68A528D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3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/>
              <a:t>Robust Programs with Filtered Iterators, Jiasi Shen, Martin Rinard, SLE 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652201"/>
            <a:ext cx="9144000" cy="1948249"/>
          </a:xfrm>
        </p:spPr>
        <p:txBody>
          <a:bodyPr>
            <a:normAutofit/>
          </a:bodyPr>
          <a:lstStyle/>
          <a:p>
            <a:r>
              <a:rPr kumimoji="1" lang="en-US" altLang="zh-CN" sz="5400" dirty="0"/>
              <a:t>Robust Programs with</a:t>
            </a:r>
            <a:br>
              <a:rPr kumimoji="1" lang="en-US" altLang="zh-CN" sz="5400" dirty="0"/>
            </a:br>
            <a:r>
              <a:rPr kumimoji="1" lang="en-US" altLang="zh-CN" sz="5400" dirty="0"/>
              <a:t>Filtered Iterators</a:t>
            </a:r>
            <a:endParaRPr kumimoji="1"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b="1" dirty="0"/>
              <a:t>Jiasi Shen</a:t>
            </a:r>
            <a:r>
              <a:rPr kumimoji="1" lang="en-US" altLang="zh-CN" dirty="0"/>
              <a:t>, Martin </a:t>
            </a:r>
            <a:r>
              <a:rPr kumimoji="1" lang="en-US" altLang="zh-CN" dirty="0" err="1"/>
              <a:t>Rinard</a:t>
            </a:r>
            <a:endParaRPr kumimoji="1" lang="en-US" altLang="zh-CN" dirty="0"/>
          </a:p>
          <a:p>
            <a:r>
              <a:rPr kumimoji="1" lang="en-US" altLang="zh-CN" dirty="0"/>
              <a:t>MIT EECS &amp; CSAIL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8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3"/>
    </mc:Choice>
    <mc:Fallback xmlns="">
      <p:transition spd="slow" advTm="58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Easy to avoid?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2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04"/>
    </mc:Choice>
    <mc:Fallback xmlns="">
      <p:transition spd="slow" advTm="830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User</a:t>
            </a:r>
            <a:r>
              <a:rPr lang="zh-CN" altLang="en-US" dirty="0"/>
              <a:t> </a:t>
            </a:r>
            <a:r>
              <a:rPr lang="en-US" altLang="zh-CN" dirty="0"/>
              <a:t>Study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04"/>
    </mc:Choice>
    <mc:Fallback xmlns="">
      <p:transition spd="slow" advTm="830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571897" y="1669497"/>
            <a:ext cx="3810794" cy="639762"/>
          </a:xfrm>
        </p:spPr>
        <p:txBody>
          <a:bodyPr>
            <a:normAutofit/>
          </a:bodyPr>
          <a:lstStyle/>
          <a:p>
            <a:pPr algn="ctr"/>
            <a:r>
              <a:rPr lang="en-US" b="0" dirty="0"/>
              <a:t>Original image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1594" y="2702719"/>
            <a:ext cx="2311400" cy="2895600"/>
          </a:xfrm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951412" y="1675008"/>
            <a:ext cx="3429000" cy="639762"/>
          </a:xfrm>
        </p:spPr>
        <p:txBody>
          <a:bodyPr>
            <a:normAutofit/>
          </a:bodyPr>
          <a:lstStyle/>
          <a:p>
            <a:pPr algn="ctr"/>
            <a:r>
              <a:rPr lang="en-US" b="0" dirty="0"/>
              <a:t>Thumbnail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0212" y="2702719"/>
            <a:ext cx="2311400" cy="28956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97388" y="4191000"/>
            <a:ext cx="445739" cy="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23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0"/>
    </mc:Choice>
    <mc:Fallback xmlns="">
      <p:transition spd="slow" advTm="447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input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953000" cy="1335089"/>
          </a:xfrm>
        </p:spPr>
        <p:txBody>
          <a:bodyPr>
            <a:normAutofit fontScale="92500" lnSpcReduction="10000"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Img1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Img3 2 1 2 12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Img4 3 3 4 123456789012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13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3599" y="1529662"/>
            <a:ext cx="4041775" cy="639762"/>
          </a:xfrm>
        </p:spPr>
        <p:txBody>
          <a:bodyPr/>
          <a:lstStyle/>
          <a:p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output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943598" y="2169424"/>
            <a:ext cx="4041775" cy="1300163"/>
          </a:xfrm>
        </p:spPr>
        <p:txBody>
          <a:bodyPr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Img1 2</a:t>
            </a:r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Img2 3543</a:t>
            </a:r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Img3</a:t>
            </a:r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Img4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199" y="2453203"/>
            <a:ext cx="4343401" cy="366198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7400" y="2453203"/>
            <a:ext cx="2209800" cy="366198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1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5"/>
    </mc:Choice>
    <mc:Fallback xmlns="">
      <p:transition spd="slow" advTm="418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3183969"/>
            <a:ext cx="1611662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Image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Scaling factor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Height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Width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Original image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7866" y="2174875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1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6"/>
    </mc:Choice>
    <mc:Fallback xmlns="">
      <p:transition spd="slow" advTm="645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3183969"/>
            <a:ext cx="1611662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Image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Scaling factor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Height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Width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Original image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4600" y="3183969"/>
            <a:ext cx="1982787" cy="2942194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8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7866" y="2174875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174875"/>
            <a:ext cx="464169" cy="369332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8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85"/>
    </mc:Choice>
    <mc:Fallback xmlns="">
      <p:transition spd="slow" advTm="528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3183969"/>
            <a:ext cx="1611662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Image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Scaling factor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Height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Width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Original image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4600" y="3183969"/>
            <a:ext cx="1982787" cy="2942194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8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Thumbnail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7866" y="2174875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</p:txBody>
      </p:sp>
      <p:sp>
        <p:nvSpPr>
          <p:cNvPr id="8" name="Rectangle 7"/>
          <p:cNvSpPr/>
          <p:nvPr/>
        </p:nvSpPr>
        <p:spPr>
          <a:xfrm>
            <a:off x="4695398" y="2188725"/>
            <a:ext cx="132440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cs-CZ" dirty="0">
                <a:latin typeface="Consolas" charset="0"/>
                <a:ea typeface="Consolas" charset="0"/>
                <a:cs typeface="Consolas" charset="0"/>
              </a:rPr>
              <a:t>Img2 3543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87026" y="3188395"/>
            <a:ext cx="1345784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Thumbnail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41287" y="3727004"/>
            <a:ext cx="445739" cy="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63"/>
    </mc:Choice>
    <mc:Fallback xmlns="">
      <p:transition spd="slow" advTm="10563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3183969"/>
            <a:ext cx="1611662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Image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Scaling factor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Height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Width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Original image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4600" y="3183969"/>
            <a:ext cx="1982787" cy="2942194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8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Thumbnail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878549" y="3200083"/>
            <a:ext cx="1808251" cy="292608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_ _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_ 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7866" y="2174875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</p:txBody>
      </p:sp>
      <p:sp>
        <p:nvSpPr>
          <p:cNvPr id="8" name="Rectangle 7"/>
          <p:cNvSpPr/>
          <p:nvPr/>
        </p:nvSpPr>
        <p:spPr>
          <a:xfrm>
            <a:off x="4695398" y="2188725"/>
            <a:ext cx="132440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cs-CZ" dirty="0">
                <a:latin typeface="Consolas" charset="0"/>
                <a:ea typeface="Consolas" charset="0"/>
                <a:cs typeface="Consolas" charset="0"/>
              </a:rPr>
              <a:t>Img2 3543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87026" y="3188395"/>
            <a:ext cx="1345784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Thumbnail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41287" y="3727004"/>
            <a:ext cx="445739" cy="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66800" y="2174875"/>
            <a:ext cx="768969" cy="369332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05600" y="3183969"/>
            <a:ext cx="990600" cy="1081644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2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5"/>
    </mc:Choice>
    <mc:Fallback xmlns="">
      <p:transition spd="slow" advTm="3355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3183969"/>
            <a:ext cx="1611662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Image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Scaling factor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Height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Width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Original image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4600" y="3183969"/>
            <a:ext cx="1982787" cy="2942194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8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Thumbnail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878549" y="3197443"/>
            <a:ext cx="1808251" cy="292872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3 _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_ 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7866" y="2174875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>
                <a:latin typeface="Consolas" charset="0"/>
                <a:ea typeface="Consolas" charset="0"/>
                <a:cs typeface="Consolas" charset="0"/>
              </a:rPr>
              <a:t>Img2 2 4 4 1234567890123456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5398" y="2188725"/>
            <a:ext cx="132440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cs-CZ" dirty="0">
                <a:latin typeface="Consolas" charset="0"/>
                <a:ea typeface="Consolas" charset="0"/>
                <a:cs typeface="Consolas" charset="0"/>
              </a:rPr>
              <a:t>Img2 3543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87026" y="3188395"/>
            <a:ext cx="1345784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Thumbnail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41287" y="3727004"/>
            <a:ext cx="445739" cy="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" y="5283413"/>
            <a:ext cx="3711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3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77294" y="3177674"/>
            <a:ext cx="723129" cy="77843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94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6"/>
    </mc:Choice>
    <mc:Fallback xmlns="">
      <p:transition spd="slow" advTm="3906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3183969"/>
            <a:ext cx="1611662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Image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Scaling factor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Height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Width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Original image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4600" y="3183969"/>
            <a:ext cx="1982787" cy="2942194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8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Thumbnail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878549" y="3197443"/>
            <a:ext cx="1808251" cy="292872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3 5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_ 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7866" y="2174875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>
                <a:latin typeface="Consolas" charset="0"/>
                <a:ea typeface="Consolas" charset="0"/>
                <a:cs typeface="Consolas" charset="0"/>
              </a:rPr>
              <a:t>Img2 2 4 4 1234567890123456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5398" y="2188725"/>
            <a:ext cx="132440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cs-CZ" dirty="0">
                <a:latin typeface="Consolas" charset="0"/>
                <a:ea typeface="Consolas" charset="0"/>
                <a:cs typeface="Consolas" charset="0"/>
              </a:rPr>
              <a:t>Img2 3543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87026" y="3188395"/>
            <a:ext cx="1345784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Thumbnail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41287" y="3727004"/>
            <a:ext cx="445739" cy="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5283413"/>
            <a:ext cx="3711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5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60059" y="3177674"/>
            <a:ext cx="723129" cy="77843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2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"/>
    </mc:Choice>
    <mc:Fallback xmlns="">
      <p:transition spd="slow" advTm="135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462063" y="4815422"/>
            <a:ext cx="1295400" cy="5257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Standard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19618" y="2099578"/>
            <a:ext cx="731597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file</a:t>
            </a:r>
            <a:endParaRPr lang="en-US" sz="2000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Program</a:t>
            </a:r>
            <a:endParaRPr lang="en-US" sz="2400" dirty="0">
              <a:latin typeface="+mj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219200" y="2743200"/>
            <a:ext cx="609600" cy="155708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7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1578"/>
    </mc:Choice>
    <mc:Fallback xmlns="">
      <p:transition advTm="1157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3183969"/>
            <a:ext cx="1611662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Image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Scaling factor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Height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Width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Original image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4600" y="3183969"/>
            <a:ext cx="1982787" cy="2942194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8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Thumbnail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878549" y="3197443"/>
            <a:ext cx="1808251" cy="292872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3 5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4 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7866" y="2174875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>
                <a:latin typeface="Consolas" charset="0"/>
                <a:ea typeface="Consolas" charset="0"/>
                <a:cs typeface="Consolas" charset="0"/>
              </a:rPr>
              <a:t>Img2 2 4 4 1234567890123456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5398" y="2188725"/>
            <a:ext cx="132440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cs-CZ" dirty="0">
                <a:latin typeface="Consolas" charset="0"/>
                <a:ea typeface="Consolas" charset="0"/>
                <a:cs typeface="Consolas" charset="0"/>
              </a:rPr>
              <a:t>Img2 3543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87026" y="3188395"/>
            <a:ext cx="1345784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Thumbnail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41287" y="3727004"/>
            <a:ext cx="445739" cy="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200" y="5283413"/>
            <a:ext cx="3711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4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77294" y="3973986"/>
            <a:ext cx="723129" cy="77843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8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8"/>
    </mc:Choice>
    <mc:Fallback xmlns="">
      <p:transition spd="slow" advTm="1728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3183969"/>
            <a:ext cx="1611662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Image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Scaling factor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Height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Width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dirty="0"/>
              <a:t>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Original image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4600" y="3183969"/>
            <a:ext cx="1982787" cy="2942194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8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6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Thumbnail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878549" y="3197443"/>
            <a:ext cx="1808251" cy="292872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3 5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4 3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7866" y="2174875"/>
            <a:ext cx="3603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</p:txBody>
      </p:sp>
      <p:sp>
        <p:nvSpPr>
          <p:cNvPr id="8" name="Rectangle 7"/>
          <p:cNvSpPr/>
          <p:nvPr/>
        </p:nvSpPr>
        <p:spPr>
          <a:xfrm>
            <a:off x="4695398" y="2188725"/>
            <a:ext cx="132440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cs-CZ" dirty="0">
                <a:latin typeface="Consolas" charset="0"/>
                <a:ea typeface="Consolas" charset="0"/>
                <a:cs typeface="Consolas" charset="0"/>
              </a:rPr>
              <a:t>Img2 3543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87026" y="3188395"/>
            <a:ext cx="1345784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Thumbnail</a:t>
            </a:r>
          </a:p>
          <a:p>
            <a:pPr algn="ctr"/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</a:t>
            </a: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Pixels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41287" y="3727004"/>
            <a:ext cx="445739" cy="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5283413"/>
            <a:ext cx="3711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zh-CN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000" dirty="0">
                <a:latin typeface="Consolas" charset="0"/>
                <a:ea typeface="Consolas" charset="0"/>
                <a:cs typeface="Consolas" charset="0"/>
              </a:rPr>
              <a:t>3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4428" y="3973986"/>
            <a:ext cx="723129" cy="77843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5"/>
    </mc:Choice>
    <mc:Fallback xmlns="">
      <p:transition spd="slow" advTm="5675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4191000"/>
          </a:xfrm>
        </p:spPr>
        <p:txBody>
          <a:bodyPr>
            <a:normAutofit/>
          </a:bodyPr>
          <a:lstStyle/>
          <a:p>
            <a:r>
              <a:rPr lang="en-US" sz="3200" dirty="0"/>
              <a:t>“Your program should be able to</a:t>
            </a:r>
            <a:br>
              <a:rPr lang="en-US" dirty="0"/>
            </a:br>
            <a:r>
              <a:rPr lang="en-US" sz="5400" dirty="0"/>
              <a:t>handle arbitrary inputs</a:t>
            </a:r>
            <a:br>
              <a:rPr lang="en-US" dirty="0"/>
            </a:br>
            <a:r>
              <a:rPr lang="en-US" sz="3200" dirty="0"/>
              <a:t>by skipping malformed images.”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54"/>
    </mc:Choice>
    <mc:Fallback xmlns="">
      <p:transition spd="slow" advTm="1205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Defects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MIT</a:t>
            </a:r>
            <a:r>
              <a:rPr lang="zh-CN" altLang="en-US" dirty="0"/>
              <a:t> </a:t>
            </a:r>
            <a:r>
              <a:rPr lang="en-US" altLang="zh-CN" dirty="0"/>
              <a:t>Participants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016975"/>
              </p:ext>
            </p:extLst>
          </p:nvPr>
        </p:nvGraphicFramePr>
        <p:xfrm>
          <a:off x="1301881" y="1417638"/>
          <a:ext cx="6540237" cy="467851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634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Defect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Participant 1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Participant 2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Participant 3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Participant 4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Participant</a:t>
                      </a:r>
                      <a:r>
                        <a:rPr lang="en-US" sz="1300" baseline="0" dirty="0"/>
                        <a:t> </a:t>
                      </a:r>
                      <a:r>
                        <a:rPr lang="en-US" sz="1300" dirty="0"/>
                        <a:t>5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AWL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AWO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ARL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ARO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DD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NA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MP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WP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WM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WA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65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32"/>
    </mc:Choice>
    <mc:Fallback xmlns="">
      <p:transition spd="slow" advTm="18732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3733800" y="861144"/>
            <a:ext cx="4953000" cy="5265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s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= 0;</a:t>
            </a: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while ( c != '\n' ){</a:t>
            </a:r>
          </a:p>
          <a:p>
            <a:pPr marL="0" indent="0">
              <a:buNone/>
            </a:pP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buNone/>
            </a:pP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s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s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* 10 + c-'0';</a:t>
            </a: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buNone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read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f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redh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h</a:t>
            </a:r>
            <a:r>
              <a:rPr lang="mr-IN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mr-IN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s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468805" y="753416"/>
            <a:ext cx="5065595" cy="422127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32628" y="4962434"/>
            <a:ext cx="4495800" cy="47737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569853" y="4863333"/>
            <a:ext cx="658575" cy="6585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550877" y="5547533"/>
            <a:ext cx="3389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Illegal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input, unanticipated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00474"/>
              </p:ext>
            </p:extLst>
          </p:nvPr>
        </p:nvGraphicFramePr>
        <p:xfrm>
          <a:off x="450219" y="861144"/>
          <a:ext cx="2176735" cy="467851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Defect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AWL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AWO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ARL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ARO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DD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NA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MP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WP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WM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WA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935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03"/>
    </mc:Choice>
    <mc:Fallback xmlns="">
      <p:transition spd="slow" advTm="196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1" animBg="1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7062"/>
              </p:ext>
            </p:extLst>
          </p:nvPr>
        </p:nvGraphicFramePr>
        <p:xfrm>
          <a:off x="450219" y="861144"/>
          <a:ext cx="2176735" cy="467851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Defect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AWL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AWO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ARL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ARO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DD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NA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MP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WP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WM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WA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124200" y="194176"/>
            <a:ext cx="6019800" cy="5851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imgSize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h * w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imgSize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nh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h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/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s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nw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/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s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nh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...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j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nw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marL="0" indent="0">
              <a:buNone/>
            </a:pP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res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res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mr-IN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mr-IN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[(</a:t>
            </a:r>
            <a:r>
              <a:rPr lang="mr-IN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mr-IN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s+ni</a:t>
            </a:r>
            <a:r>
              <a:rPr lang="mr-IN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)*</a:t>
            </a:r>
            <a:r>
              <a:rPr lang="mr-IN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mr-IN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+ (</a:t>
            </a:r>
            <a:r>
              <a:rPr lang="mr-IN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j</a:t>
            </a:r>
            <a:r>
              <a:rPr lang="mr-IN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mr-IN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s+nj</a:t>
            </a:r>
            <a:r>
              <a:rPr lang="mr-IN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)]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25</a:t>
            </a:fld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99834" y="1322223"/>
            <a:ext cx="4572000" cy="4805612"/>
          </a:xfrm>
          <a:custGeom>
            <a:avLst/>
            <a:gdLst>
              <a:gd name="connsiteX0" fmla="*/ 0 w 4572000"/>
              <a:gd name="connsiteY0" fmla="*/ 4093911 h 4805612"/>
              <a:gd name="connsiteX1" fmla="*/ 4572000 w 4572000"/>
              <a:gd name="connsiteY1" fmla="*/ 4093911 h 4805612"/>
              <a:gd name="connsiteX2" fmla="*/ 4572000 w 4572000"/>
              <a:gd name="connsiteY2" fmla="*/ 4805612 h 4805612"/>
              <a:gd name="connsiteX3" fmla="*/ 0 w 4572000"/>
              <a:gd name="connsiteY3" fmla="*/ 4805612 h 4805612"/>
              <a:gd name="connsiteX4" fmla="*/ 0 w 4572000"/>
              <a:gd name="connsiteY4" fmla="*/ 0 h 4805612"/>
              <a:gd name="connsiteX5" fmla="*/ 4572000 w 4572000"/>
              <a:gd name="connsiteY5" fmla="*/ 0 h 4805612"/>
              <a:gd name="connsiteX6" fmla="*/ 4572000 w 4572000"/>
              <a:gd name="connsiteY6" fmla="*/ 3027111 h 4805612"/>
              <a:gd name="connsiteX7" fmla="*/ 0 w 4572000"/>
              <a:gd name="connsiteY7" fmla="*/ 3027111 h 480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4805612">
                <a:moveTo>
                  <a:pt x="0" y="4093911"/>
                </a:moveTo>
                <a:lnTo>
                  <a:pt x="4572000" y="4093911"/>
                </a:lnTo>
                <a:lnTo>
                  <a:pt x="4572000" y="4805612"/>
                </a:lnTo>
                <a:lnTo>
                  <a:pt x="0" y="4805612"/>
                </a:ln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3027111"/>
                </a:lnTo>
                <a:lnTo>
                  <a:pt x="0" y="302711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173289"/>
            <a:ext cx="5867400" cy="1045895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24200" y="4380442"/>
            <a:ext cx="5867400" cy="1045895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7206" y="5520306"/>
            <a:ext cx="3084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charset="0"/>
                <a:ea typeface="Arial" charset="0"/>
                <a:cs typeface="Arial" charset="0"/>
              </a:rPr>
              <a:t>Legal input, 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extreme cases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32338" y="4845366"/>
            <a:ext cx="658575" cy="6585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23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37"/>
    </mc:Choice>
    <mc:Fallback xmlns="">
      <p:transition spd="slow" advTm="341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733800" y="274638"/>
            <a:ext cx="4953000" cy="5851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 err="1">
                <a:latin typeface="Consolas" charset="0"/>
                <a:ea typeface="Consolas" charset="0"/>
                <a:cs typeface="Consolas" charset="0"/>
              </a:rPr>
              <a:t>fn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zh-CN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(11);</a:t>
            </a:r>
          </a:p>
          <a:p>
            <a:pPr marL="0" indent="0">
              <a:buNone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buNone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zh-CN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 &lt; 11) {</a:t>
            </a:r>
          </a:p>
          <a:p>
            <a:pPr marL="0" indent="0">
              <a:buNone/>
            </a:pP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read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f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buNone/>
            </a:pP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== ' ') {</a:t>
            </a: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zh-CN" dirty="0" err="1"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;    </a:t>
            </a: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altLang="zh-CN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buNone/>
            </a:pP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fn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zh-CN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= i+1;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fn</a:t>
            </a:r>
            <a:r>
              <a:rPr lang="mr-IN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] 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= 0;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26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3800" y="274638"/>
            <a:ext cx="4572000" cy="132556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33800" y="5509750"/>
            <a:ext cx="4572000" cy="47737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571025" y="5419147"/>
            <a:ext cx="658575" cy="658575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234328"/>
              </p:ext>
            </p:extLst>
          </p:nvPr>
        </p:nvGraphicFramePr>
        <p:xfrm>
          <a:off x="450219" y="861144"/>
          <a:ext cx="2176735" cy="467851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Defect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AWL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AWO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ARL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ARO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DD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NA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MP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WP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WS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WM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WA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X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72100" marR="72100" marT="36051" marB="36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72100" marR="72100" marT="36051" marB="3605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468805" y="1600198"/>
            <a:ext cx="5065595" cy="390955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0200" y="5049815"/>
            <a:ext cx="357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rial" charset="0"/>
                <a:ea typeface="Arial" charset="0"/>
                <a:cs typeface="Arial" charset="0"/>
              </a:rPr>
              <a:t>Legal input, 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developer mistake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660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996"/>
    </mc:Choice>
    <mc:Fallback xmlns="">
      <p:transition spd="slow" advTm="359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2" grpId="0" animBg="1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Units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Defects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80519" y="1969532"/>
            <a:ext cx="5782962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38329" y="16002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All possible input units</a:t>
            </a:r>
          </a:p>
        </p:txBody>
      </p:sp>
      <p:sp>
        <p:nvSpPr>
          <p:cNvPr id="9" name="Oval 8"/>
          <p:cNvSpPr/>
          <p:nvPr/>
        </p:nvSpPr>
        <p:spPr>
          <a:xfrm>
            <a:off x="2286000" y="2769632"/>
            <a:ext cx="2514600" cy="2514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10993" y="24003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Legal input units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9047" y="203096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Illegal input units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1" y="3493532"/>
            <a:ext cx="1981200" cy="2403898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7359" y="3493532"/>
            <a:ext cx="1900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Program doesn’t crash on these input units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61512" y="3493532"/>
            <a:ext cx="658575" cy="658575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>
          <a:xfrm>
            <a:off x="2316865" y="3670185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88929" y="4900851"/>
            <a:ext cx="658575" cy="658575"/>
          </a:xfrm>
          <a:prstGeom prst="rect">
            <a:avLst/>
          </a:prstGeom>
        </p:spPr>
      </p:pic>
      <p:sp>
        <p:nvSpPr>
          <p:cNvPr id="28" name="Explosion 1 27"/>
          <p:cNvSpPr/>
          <p:nvPr/>
        </p:nvSpPr>
        <p:spPr>
          <a:xfrm>
            <a:off x="6244282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4900851"/>
            <a:ext cx="658575" cy="658575"/>
          </a:xfrm>
          <a:prstGeom prst="rect">
            <a:avLst/>
          </a:prstGeom>
        </p:spPr>
      </p:pic>
      <p:sp>
        <p:nvSpPr>
          <p:cNvPr id="23" name="Explosion 1 22"/>
          <p:cNvSpPr/>
          <p:nvPr/>
        </p:nvSpPr>
        <p:spPr>
          <a:xfrm>
            <a:off x="1808663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070" y="5172834"/>
            <a:ext cx="167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Unanticipated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1682" y="3720550"/>
            <a:ext cx="201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Extreme cases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1682" y="4272444"/>
            <a:ext cx="247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Developer mistakes</a:t>
            </a:r>
          </a:p>
        </p:txBody>
      </p:sp>
    </p:spTree>
    <p:extLst>
      <p:ext uri="{BB962C8B-B14F-4D97-AF65-F5344CB8AC3E}">
        <p14:creationId xmlns:p14="http://schemas.microsoft.com/office/powerpoint/2010/main" val="164794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7"/>
    </mc:Choice>
    <mc:Fallback xmlns="">
      <p:transition spd="slow" advTm="87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/>
      <p:bldP spid="19" grpId="0" animBg="1"/>
      <p:bldP spid="28" grpId="0" animBg="1"/>
      <p:bldP spid="23" grpId="0" animBg="1"/>
      <p:bldP spid="20" grpId="0"/>
      <p:bldP spid="24" grpId="0"/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“Bad” Input Units</a:t>
            </a:r>
            <a:r>
              <a:rPr lang="zh-CN" altLang="en-US" dirty="0"/>
              <a:t> </a:t>
            </a:r>
            <a:r>
              <a:rPr lang="en-US" altLang="zh-CN" dirty="0"/>
              <a:t>Cause</a:t>
            </a:r>
            <a:r>
              <a:rPr lang="zh-CN" altLang="en-US" dirty="0"/>
              <a:t> </a:t>
            </a:r>
            <a:r>
              <a:rPr lang="en-US" altLang="zh-CN" dirty="0"/>
              <a:t>Crashes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28</a:t>
            </a:fld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680519" y="1969532"/>
            <a:ext cx="5782962" cy="4114800"/>
          </a:xfrm>
          <a:custGeom>
            <a:avLst/>
            <a:gdLst>
              <a:gd name="connsiteX0" fmla="*/ 1443682 w 5782962"/>
              <a:gd name="connsiteY0" fmla="*/ 1524000 h 4114800"/>
              <a:gd name="connsiteX1" fmla="*/ 1443682 w 5782962"/>
              <a:gd name="connsiteY1" fmla="*/ 3927898 h 4114800"/>
              <a:gd name="connsiteX2" fmla="*/ 3424882 w 5782962"/>
              <a:gd name="connsiteY2" fmla="*/ 3927898 h 4114800"/>
              <a:gd name="connsiteX3" fmla="*/ 3424882 w 5782962"/>
              <a:gd name="connsiteY3" fmla="*/ 1524000 h 4114800"/>
              <a:gd name="connsiteX4" fmla="*/ 0 w 5782962"/>
              <a:gd name="connsiteY4" fmla="*/ 0 h 4114800"/>
              <a:gd name="connsiteX5" fmla="*/ 5782962 w 5782962"/>
              <a:gd name="connsiteY5" fmla="*/ 0 h 4114800"/>
              <a:gd name="connsiteX6" fmla="*/ 5782962 w 5782962"/>
              <a:gd name="connsiteY6" fmla="*/ 4114800 h 4114800"/>
              <a:gd name="connsiteX7" fmla="*/ 0 w 5782962"/>
              <a:gd name="connsiteY7" fmla="*/ 411480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2962" h="4114800">
                <a:moveTo>
                  <a:pt x="1443682" y="1524000"/>
                </a:moveTo>
                <a:lnTo>
                  <a:pt x="1443682" y="3927898"/>
                </a:lnTo>
                <a:lnTo>
                  <a:pt x="3424882" y="3927898"/>
                </a:lnTo>
                <a:lnTo>
                  <a:pt x="3424882" y="1524000"/>
                </a:lnTo>
                <a:close/>
                <a:moveTo>
                  <a:pt x="0" y="0"/>
                </a:moveTo>
                <a:lnTo>
                  <a:pt x="5782962" y="0"/>
                </a:lnTo>
                <a:lnTo>
                  <a:pt x="5782962" y="4114800"/>
                </a:lnTo>
                <a:lnTo>
                  <a:pt x="0" y="41148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38329" y="16002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All possible input units</a:t>
            </a:r>
          </a:p>
        </p:txBody>
      </p:sp>
      <p:sp>
        <p:nvSpPr>
          <p:cNvPr id="17" name="Freeform 16"/>
          <p:cNvSpPr/>
          <p:nvPr/>
        </p:nvSpPr>
        <p:spPr>
          <a:xfrm>
            <a:off x="2286001" y="2769633"/>
            <a:ext cx="2394599" cy="2441525"/>
          </a:xfrm>
          <a:custGeom>
            <a:avLst/>
            <a:gdLst>
              <a:gd name="connsiteX0" fmla="*/ 1257300 w 2394599"/>
              <a:gd name="connsiteY0" fmla="*/ 0 h 2441525"/>
              <a:gd name="connsiteX1" fmla="*/ 2362851 w 2394599"/>
              <a:gd name="connsiteY1" fmla="*/ 657996 h 2441525"/>
              <a:gd name="connsiteX2" fmla="*/ 2394599 w 2394599"/>
              <a:gd name="connsiteY2" fmla="*/ 723900 h 2441525"/>
              <a:gd name="connsiteX3" fmla="*/ 838201 w 2394599"/>
              <a:gd name="connsiteY3" fmla="*/ 723900 h 2441525"/>
              <a:gd name="connsiteX4" fmla="*/ 838201 w 2394599"/>
              <a:gd name="connsiteY4" fmla="*/ 2441525 h 2441525"/>
              <a:gd name="connsiteX5" fmla="*/ 767902 w 2394599"/>
              <a:gd name="connsiteY5" fmla="*/ 2415795 h 2441525"/>
              <a:gd name="connsiteX6" fmla="*/ 0 w 2394599"/>
              <a:gd name="connsiteY6" fmla="*/ 1257300 h 2441525"/>
              <a:gd name="connsiteX7" fmla="*/ 1257300 w 2394599"/>
              <a:gd name="connsiteY7" fmla="*/ 0 h 244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599" h="2441525">
                <a:moveTo>
                  <a:pt x="1257300" y="0"/>
                </a:moveTo>
                <a:cubicBezTo>
                  <a:pt x="1734692" y="0"/>
                  <a:pt x="2149941" y="266064"/>
                  <a:pt x="2362851" y="657996"/>
                </a:cubicBezTo>
                <a:lnTo>
                  <a:pt x="2394599" y="723900"/>
                </a:lnTo>
                <a:lnTo>
                  <a:pt x="838201" y="723900"/>
                </a:lnTo>
                <a:lnTo>
                  <a:pt x="838201" y="2441525"/>
                </a:lnTo>
                <a:lnTo>
                  <a:pt x="767902" y="2415795"/>
                </a:lnTo>
                <a:cubicBezTo>
                  <a:pt x="316638" y="2224927"/>
                  <a:pt x="0" y="1778091"/>
                  <a:pt x="0" y="1257300"/>
                </a:cubicBez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10993" y="24003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Legal input units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9047" y="203096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Illegal input units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61512" y="3493532"/>
            <a:ext cx="658575" cy="658575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>
          <a:xfrm>
            <a:off x="2316865" y="3670185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4900851"/>
            <a:ext cx="658575" cy="658575"/>
          </a:xfrm>
          <a:prstGeom prst="rect">
            <a:avLst/>
          </a:prstGeom>
        </p:spPr>
      </p:pic>
      <p:sp>
        <p:nvSpPr>
          <p:cNvPr id="28" name="Explosion 1 27"/>
          <p:cNvSpPr/>
          <p:nvPr/>
        </p:nvSpPr>
        <p:spPr>
          <a:xfrm>
            <a:off x="1808663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22043" y="2947759"/>
            <a:ext cx="469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Program crashes </a:t>
            </a:r>
            <a:r>
              <a:rPr lang="en-US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on these “bad” 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input units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88929" y="4900851"/>
            <a:ext cx="658575" cy="658575"/>
          </a:xfrm>
          <a:prstGeom prst="rect">
            <a:avLst/>
          </a:prstGeom>
        </p:spPr>
      </p:pic>
      <p:sp>
        <p:nvSpPr>
          <p:cNvPr id="24" name="Explosion 1 23"/>
          <p:cNvSpPr/>
          <p:nvPr/>
        </p:nvSpPr>
        <p:spPr>
          <a:xfrm>
            <a:off x="6244282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2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7"/>
    </mc:Choice>
    <mc:Fallback xmlns="">
      <p:transition spd="slow" advTm="8777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C00000"/>
                </a:solidFill>
                <a:latin typeface="+mj-lt"/>
              </a:rPr>
              <a:t>Program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Unanticipated Corner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29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  <a:latin typeface="Arial" charset="0"/>
              </a:rPr>
              <a:t>Input unit</a:t>
            </a:r>
            <a:endParaRPr lang="en-US" sz="200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2408" y="1762129"/>
            <a:ext cx="615668" cy="615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02882" y="2743200"/>
            <a:ext cx="2269526" cy="155448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xplosion 1 17"/>
          <p:cNvSpPr/>
          <p:nvPr/>
        </p:nvSpPr>
        <p:spPr>
          <a:xfrm>
            <a:off x="2428337" y="4280462"/>
            <a:ext cx="1472073" cy="1489211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03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017"/>
    </mc:Choice>
    <mc:Fallback xmlns="">
      <p:transition advTm="901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462063" y="4815422"/>
            <a:ext cx="1295400" cy="5257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Structured</a:t>
            </a:r>
            <a:r>
              <a:rPr lang="zh-CN" altLang="en-US" dirty="0"/>
              <a:t> </a:t>
            </a:r>
            <a:r>
              <a:rPr lang="en-US" altLang="zh-CN" dirty="0"/>
              <a:t>Input</a:t>
            </a:r>
            <a:r>
              <a:rPr lang="zh-CN" altLang="en-US" dirty="0"/>
              <a:t> </a:t>
            </a:r>
            <a:r>
              <a:rPr lang="en-US" altLang="zh-CN" dirty="0"/>
              <a:t>Units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Input unit</a:t>
            </a:r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Program</a:t>
            </a:r>
            <a:endParaRPr lang="en-US" sz="2400" dirty="0">
              <a:latin typeface="+mj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219200" y="2743200"/>
            <a:ext cx="609600" cy="155708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057400" y="2743200"/>
            <a:ext cx="381000" cy="155448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593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513"/>
    </mc:Choice>
    <mc:Fallback xmlns="">
      <p:transition advTm="75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462063" y="4815422"/>
            <a:ext cx="1295400" cy="5257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N" sz="4000" b="1" dirty="0"/>
              <a:t>Fix: </a:t>
            </a:r>
            <a:r>
              <a:rPr lang="en-US" altLang="zh-CN" sz="4000" dirty="0"/>
              <a:t>D</a:t>
            </a:r>
            <a:r>
              <a:rPr lang="en-US" sz="4000" dirty="0"/>
              <a:t>iscard and Continue Execution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30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  <a:latin typeface="Arial" charset="0"/>
              </a:rPr>
              <a:t>Input unit</a:t>
            </a:r>
            <a:endParaRPr lang="en-US" sz="200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2408" y="1762129"/>
            <a:ext cx="615668" cy="615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New program</a:t>
            </a:r>
            <a:endParaRPr lang="en-US" sz="2400" dirty="0">
              <a:latin typeface="+mj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02882" y="2743200"/>
            <a:ext cx="2269526" cy="155448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210160" y="1509258"/>
            <a:ext cx="1104681" cy="1219831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8001" y="2185718"/>
            <a:ext cx="418923" cy="41892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05392" y="1607848"/>
            <a:ext cx="111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Discard</a:t>
            </a:r>
            <a:endParaRPr lang="en-US" sz="2000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6786" y="4958451"/>
            <a:ext cx="418923" cy="4189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16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767"/>
    </mc:Choice>
    <mc:Fallback xmlns="">
      <p:transition advTm="13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462063" y="4815422"/>
            <a:ext cx="1295400" cy="5257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N" sz="4000" b="1" dirty="0"/>
              <a:t>Fix: </a:t>
            </a:r>
            <a:r>
              <a:rPr lang="en-US" altLang="zh-CN" sz="4000" dirty="0"/>
              <a:t>D</a:t>
            </a:r>
            <a:r>
              <a:rPr lang="en-US" sz="4000" dirty="0"/>
              <a:t>iscard and Continue Execution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31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  <a:latin typeface="Arial" charset="0"/>
              </a:rPr>
              <a:t>Input unit</a:t>
            </a:r>
            <a:endParaRPr lang="en-US" sz="200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2408" y="1762129"/>
            <a:ext cx="615668" cy="615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New program</a:t>
            </a:r>
            <a:endParaRPr lang="en-US" sz="24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0160" y="1509258"/>
            <a:ext cx="1104681" cy="1219831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8001" y="2185718"/>
            <a:ext cx="418923" cy="41892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05392" y="1607848"/>
            <a:ext cx="111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Discard</a:t>
            </a:r>
            <a:endParaRPr lang="en-US" sz="2000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202882" y="2736930"/>
            <a:ext cx="3359718" cy="156075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6786" y="4958451"/>
            <a:ext cx="418923" cy="41892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438784" y="2736928"/>
            <a:ext cx="2409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Continue execution</a:t>
            </a:r>
            <a:endParaRPr lang="en-US" sz="2000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4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384"/>
    </mc:Choice>
    <mc:Fallback xmlns="">
      <p:transition advTm="4384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462063" y="4815422"/>
            <a:ext cx="1295400" cy="5257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N" sz="4000" b="1" dirty="0"/>
              <a:t>Fix: </a:t>
            </a:r>
            <a:r>
              <a:rPr lang="en-US" altLang="zh-CN" sz="4000" dirty="0"/>
              <a:t>D</a:t>
            </a:r>
            <a:r>
              <a:rPr lang="en-US" sz="4000" dirty="0"/>
              <a:t>iscard and Continue Execution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32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New program</a:t>
            </a:r>
            <a:endParaRPr lang="en-US" sz="2400" dirty="0">
              <a:latin typeface="+mj-lt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202882" y="2736930"/>
            <a:ext cx="3359718" cy="156075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19618" y="2102286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charset="0"/>
              </a:rPr>
              <a:t>Input unit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86000" y="2102288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33801" y="1597619"/>
            <a:ext cx="4501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As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if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the “bad”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input unit never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existed</a:t>
            </a:r>
            <a:endParaRPr lang="zh-CN" altLang="en-US" sz="2000" dirty="0">
              <a:solidFill>
                <a:srgbClr val="00B050"/>
              </a:solidFill>
              <a:latin typeface="Arial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6786" y="4958451"/>
            <a:ext cx="418923" cy="41892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438784" y="2736928"/>
            <a:ext cx="2409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Continue execution</a:t>
            </a:r>
            <a:endParaRPr lang="en-US" sz="2000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49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226">
        <p:fade/>
      </p:transition>
    </mc:Choice>
    <mc:Fallback xmlns="">
      <p:transition spd="med" advTm="1122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12101 -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12153 -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 </a:t>
            </a:r>
            <a:r>
              <a:rPr kumimoji="1" lang="en-US" dirty="0"/>
              <a:t>A</a:t>
            </a:r>
            <a:r>
              <a:rPr kumimoji="1" lang="en-US" altLang="zh-CN" dirty="0"/>
              <a:t>ppears Repeatedly</a:t>
            </a:r>
            <a:endParaRPr kumimoji="1"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4001"/>
            <a:ext cx="4040188" cy="685800"/>
          </a:xfrm>
        </p:spPr>
        <p:txBody>
          <a:bodyPr>
            <a:normAutofit fontScale="92500"/>
          </a:bodyPr>
          <a:lstStyle/>
          <a:p>
            <a:pPr algn="ctr"/>
            <a:r>
              <a:rPr lang="en-US" altLang="zh-CN" dirty="0"/>
              <a:t>Applications and</a:t>
            </a:r>
            <a:r>
              <a:rPr lang="zh-CN" altLang="en-US" dirty="0"/>
              <a:t> </a:t>
            </a:r>
            <a:r>
              <a:rPr lang="en-US" altLang="zh-CN" dirty="0"/>
              <a:t>input</a:t>
            </a:r>
            <a:r>
              <a:rPr lang="zh-CN" altLang="en-US" dirty="0"/>
              <a:t> </a:t>
            </a:r>
            <a:r>
              <a:rPr lang="en-US" altLang="zh-CN" dirty="0"/>
              <a:t>units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457200" y="2359840"/>
            <a:ext cx="4040188" cy="3006725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Wireshark (packets)</a:t>
            </a:r>
          </a:p>
          <a:p>
            <a:r>
              <a:rPr lang="en-US" altLang="zh-CN" sz="2000" dirty="0"/>
              <a:t>GIMP (images)</a:t>
            </a:r>
          </a:p>
          <a:p>
            <a:r>
              <a:rPr lang="en-US" altLang="zh-CN" sz="2000" dirty="0"/>
              <a:t>Claws Mail (message options)</a:t>
            </a:r>
          </a:p>
          <a:p>
            <a:r>
              <a:rPr lang="en-US" altLang="zh-CN" sz="2000" dirty="0"/>
              <a:t>Chromium (CSS attributes)</a:t>
            </a:r>
          </a:p>
          <a:p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Fixed bugs by conceptually discarding the “bad” input units and continuing execution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754705"/>
            <a:ext cx="4041775" cy="455096"/>
          </a:xfrm>
        </p:spPr>
        <p:txBody>
          <a:bodyPr>
            <a:normAutofit fontScale="92500"/>
          </a:bodyPr>
          <a:lstStyle/>
          <a:p>
            <a:pPr algn="ctr"/>
            <a:r>
              <a:rPr lang="en-US" altLang="zh-CN" dirty="0"/>
              <a:t>Other potential applications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5025" y="2359840"/>
            <a:ext cx="4041775" cy="3130116"/>
          </a:xfrm>
        </p:spPr>
        <p:txBody>
          <a:bodyPr>
            <a:normAutofit lnSpcReduction="10000"/>
          </a:bodyPr>
          <a:lstStyle/>
          <a:p>
            <a:r>
              <a:rPr lang="en-US" altLang="zh-CN" sz="2000" dirty="0"/>
              <a:t>Embedded systems (events)</a:t>
            </a:r>
          </a:p>
          <a:p>
            <a:r>
              <a:rPr lang="en-US" altLang="zh-CN" sz="2000" dirty="0"/>
              <a:t>Network routers (packets)</a:t>
            </a:r>
          </a:p>
          <a:p>
            <a:r>
              <a:rPr lang="en-US" sz="2000" dirty="0"/>
              <a:t>Other input formats with input units (chunks, files, objects, </a:t>
            </a:r>
            <a:r>
              <a:rPr lang="mr-IN" sz="2000" dirty="0"/>
              <a:t>…</a:t>
            </a:r>
            <a:r>
              <a:rPr lang="en-US" sz="2000" dirty="0"/>
              <a:t>)</a:t>
            </a:r>
          </a:p>
          <a:p>
            <a:r>
              <a:rPr lang="en-US" altLang="zh-CN" sz="2000" dirty="0"/>
              <a:t>Servers (requests)</a:t>
            </a:r>
          </a:p>
          <a:p>
            <a:r>
              <a:rPr lang="en-US" altLang="zh-CN" sz="2000" dirty="0"/>
              <a:t>Data analytics (rows)</a:t>
            </a:r>
          </a:p>
          <a:p>
            <a:r>
              <a:rPr lang="en-US" altLang="zh-CN" sz="2000" dirty="0"/>
              <a:t>Video players (frames)</a:t>
            </a:r>
          </a:p>
          <a:p>
            <a:r>
              <a:rPr lang="en-US" altLang="zh-CN" sz="2000" dirty="0"/>
              <a:t>Document editors (lines, data sheets)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5366565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F. Long et al, Automatic Runtime Error Repair and Containment via Recovery Shepherding, PLDI ’14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0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551"/>
    </mc:Choice>
    <mc:Fallback xmlns="">
      <p:transition spd="slow" advTm="835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  <p:bldP spid="6" grpId="0" build="p"/>
      <p:bldP spid="13" grpId="0" build="p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462063" y="4815422"/>
            <a:ext cx="1295400" cy="5257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Goal: </a:t>
            </a:r>
            <a:r>
              <a:rPr lang="en-US" sz="3200" dirty="0"/>
              <a:t>Automatically Discard “Bad” Input Units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34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  <a:latin typeface="Arial" charset="0"/>
              </a:rPr>
              <a:t>Input unit</a:t>
            </a:r>
            <a:endParaRPr lang="en-US" sz="200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2408" y="1762129"/>
            <a:ext cx="615668" cy="615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Program</a:t>
            </a:r>
            <a:endParaRPr lang="en-US" sz="24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0160" y="1509258"/>
            <a:ext cx="1104681" cy="1219831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8001" y="2185718"/>
            <a:ext cx="418923" cy="41892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05392" y="1607848"/>
            <a:ext cx="111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Discard</a:t>
            </a:r>
            <a:endParaRPr lang="en-US" sz="2000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202882" y="2736930"/>
            <a:ext cx="3359718" cy="156075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5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38784" y="2736928"/>
            <a:ext cx="2409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Continue execution</a:t>
            </a:r>
            <a:endParaRPr lang="en-US" sz="2000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2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313"/>
    </mc:Choice>
    <mc:Fallback xmlns="">
      <p:transition advTm="30313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BC1852-B3F3-B64B-AB35-D395FB9057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Provide the Abstraction</a:t>
            </a:r>
            <a:br>
              <a:rPr kumimoji="1" lang="en-US" altLang="zh-CN" dirty="0"/>
            </a:br>
            <a:r>
              <a:rPr kumimoji="1" lang="en-US" altLang="zh-CN" dirty="0"/>
              <a:t>as a Language Construct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E72B59D-6432-A142-8AD6-A9BAEB9E80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53A85F-BF94-AB4F-8B2D-5156CBCC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3BF48A-D12B-BA47-8CA7-07AD485C3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FB52FA-FFB4-1E42-8415-F0971F27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80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47800" y="3276600"/>
            <a:ext cx="35052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632527"/>
            <a:ext cx="53340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Schema of Filtered Iterators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split input into input units</a:t>
            </a:r>
          </a:p>
          <a:p>
            <a:pPr marL="0" indent="0">
              <a:buNone/>
            </a:pPr>
            <a:r>
              <a:rPr lang="en-US" altLang="zh-CN" dirty="0"/>
              <a:t>iterate over input units { </a:t>
            </a:r>
          </a:p>
          <a:p>
            <a:pPr marL="0" indent="0">
              <a:buNone/>
            </a:pPr>
            <a:r>
              <a:rPr lang="en-US" altLang="zh-CN" dirty="0"/>
              <a:t>	atomic transaction {</a:t>
            </a:r>
            <a:br>
              <a:rPr lang="en-US" altLang="zh-CN" dirty="0"/>
            </a:br>
            <a:r>
              <a:rPr lang="en-US" altLang="zh-CN" dirty="0"/>
              <a:t>		delay outputs until commit</a:t>
            </a:r>
            <a:br>
              <a:rPr lang="en-US" altLang="zh-CN" dirty="0"/>
            </a:br>
            <a:r>
              <a:rPr lang="en-US" altLang="zh-CN" dirty="0"/>
              <a:t>		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process input unit</a:t>
            </a:r>
            <a:br>
              <a:rPr lang="en-US" altLang="zh-CN" sz="4800" i="1" u="sng" dirty="0"/>
            </a:br>
            <a:r>
              <a:rPr lang="en-US" altLang="zh-CN" dirty="0"/>
              <a:t>		</a:t>
            </a:r>
            <a:r>
              <a:rPr lang="en-US" altLang="zh-CN" b="1" dirty="0"/>
              <a:t>if </a:t>
            </a:r>
            <a:r>
              <a:rPr lang="en-US" altLang="zh-CN" dirty="0"/>
              <a:t>unhandled exception or assertion failure { </a:t>
            </a:r>
          </a:p>
          <a:p>
            <a:pPr marL="0" indent="0">
              <a:buNone/>
            </a:pPr>
            <a:r>
              <a:rPr lang="en-US" altLang="zh-CN" dirty="0"/>
              <a:t>			abort transaction</a:t>
            </a:r>
          </a:p>
          <a:p>
            <a:pPr marL="0" indent="0">
              <a:buNone/>
            </a:pPr>
            <a:r>
              <a:rPr lang="en-US" altLang="zh-CN" dirty="0"/>
              <a:t>		} </a:t>
            </a:r>
            <a:r>
              <a:rPr lang="en-US" altLang="zh-CN" b="1" dirty="0"/>
              <a:t>else</a:t>
            </a:r>
            <a:r>
              <a:rPr lang="en-US" altLang="zh-CN" dirty="0"/>
              <a:t>{ </a:t>
            </a:r>
          </a:p>
          <a:p>
            <a:pPr marL="0" indent="0">
              <a:buNone/>
            </a:pPr>
            <a:r>
              <a:rPr lang="en-US" altLang="zh-CN" dirty="0"/>
              <a:t>			commit transaction </a:t>
            </a:r>
          </a:p>
          <a:p>
            <a:pPr marL="0" indent="0">
              <a:buNone/>
            </a:pPr>
            <a:r>
              <a:rPr lang="en-US" altLang="zh-CN" dirty="0"/>
              <a:t>			release outputs</a:t>
            </a:r>
          </a:p>
          <a:p>
            <a:pPr marL="0" indent="0">
              <a:buNone/>
            </a:pPr>
            <a:r>
              <a:rPr lang="en-US" altLang="zh-CN" dirty="0"/>
              <a:t>}}}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854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33"/>
    </mc:Choice>
    <mc:Fallback xmlns="">
      <p:transition spd="slow" advTm="9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47800" y="3276600"/>
            <a:ext cx="35052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632527"/>
            <a:ext cx="53340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Schema of Filtered Iterators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split input into input units</a:t>
            </a:r>
          </a:p>
          <a:p>
            <a:pPr marL="0" indent="0">
              <a:buNone/>
            </a:pPr>
            <a:r>
              <a:rPr lang="en-US" altLang="zh-CN" dirty="0"/>
              <a:t>iterate over input units { </a:t>
            </a:r>
          </a:p>
          <a:p>
            <a:pPr marL="0" indent="0">
              <a:buNone/>
            </a:pPr>
            <a:r>
              <a:rPr lang="en-US" altLang="zh-CN" dirty="0"/>
              <a:t>	atomic transaction {</a:t>
            </a:r>
            <a:br>
              <a:rPr lang="en-US" altLang="zh-CN" dirty="0"/>
            </a:br>
            <a:r>
              <a:rPr lang="en-US" altLang="zh-CN" dirty="0"/>
              <a:t>		delay outputs until commit</a:t>
            </a:r>
            <a:br>
              <a:rPr lang="en-US" altLang="zh-CN" dirty="0"/>
            </a:br>
            <a:r>
              <a:rPr lang="en-US" altLang="zh-CN" dirty="0"/>
              <a:t>		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process input unit</a:t>
            </a:r>
            <a:br>
              <a:rPr lang="en-US" altLang="zh-CN" sz="4800" i="1" u="sng" dirty="0"/>
            </a:br>
            <a:r>
              <a:rPr lang="en-US" altLang="zh-CN" dirty="0"/>
              <a:t>		</a:t>
            </a:r>
            <a:r>
              <a:rPr lang="en-US" altLang="zh-CN" b="1" dirty="0"/>
              <a:t>if </a:t>
            </a:r>
            <a:r>
              <a:rPr lang="en-US" altLang="zh-CN" dirty="0"/>
              <a:t>unhandled exception or assertion failure { </a:t>
            </a:r>
          </a:p>
          <a:p>
            <a:pPr marL="0" indent="0">
              <a:buNone/>
            </a:pPr>
            <a:r>
              <a:rPr lang="en-US" altLang="zh-CN" dirty="0"/>
              <a:t>			abort transaction</a:t>
            </a:r>
          </a:p>
          <a:p>
            <a:pPr marL="0" indent="0">
              <a:buNone/>
            </a:pPr>
            <a:r>
              <a:rPr lang="en-US" altLang="zh-CN" dirty="0"/>
              <a:t>		} </a:t>
            </a:r>
            <a:r>
              <a:rPr lang="en-US" altLang="zh-CN" b="1" dirty="0"/>
              <a:t>else</a:t>
            </a:r>
            <a:r>
              <a:rPr lang="en-US" altLang="zh-CN" dirty="0"/>
              <a:t>{ </a:t>
            </a:r>
          </a:p>
          <a:p>
            <a:pPr marL="0" indent="0">
              <a:buNone/>
            </a:pPr>
            <a:r>
              <a:rPr lang="en-US" altLang="zh-CN" dirty="0"/>
              <a:t>			commit transaction </a:t>
            </a:r>
          </a:p>
          <a:p>
            <a:pPr marL="0" indent="0">
              <a:buNone/>
            </a:pPr>
            <a:r>
              <a:rPr lang="en-US" altLang="zh-CN" dirty="0"/>
              <a:t>			release outputs</a:t>
            </a:r>
          </a:p>
          <a:p>
            <a:pPr marL="0" indent="0">
              <a:buNone/>
            </a:pPr>
            <a:r>
              <a:rPr lang="en-US" altLang="zh-CN" dirty="0"/>
              <a:t>}}}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37</a:t>
            </a:fld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7198" y="1600200"/>
            <a:ext cx="7886483" cy="4756150"/>
          </a:xfrm>
          <a:custGeom>
            <a:avLst/>
            <a:gdLst>
              <a:gd name="connsiteX0" fmla="*/ 1 w 7886483"/>
              <a:gd name="connsiteY0" fmla="*/ 1644073 h 4756150"/>
              <a:gd name="connsiteX1" fmla="*/ 1 w 7886483"/>
              <a:gd name="connsiteY1" fmla="*/ 2133600 h 4756150"/>
              <a:gd name="connsiteX2" fmla="*/ 7886482 w 7886483"/>
              <a:gd name="connsiteY2" fmla="*/ 2133600 h 4756150"/>
              <a:gd name="connsiteX3" fmla="*/ 7886482 w 7886483"/>
              <a:gd name="connsiteY3" fmla="*/ 1644073 h 4756150"/>
              <a:gd name="connsiteX4" fmla="*/ 7886480 w 7886483"/>
              <a:gd name="connsiteY4" fmla="*/ 0 h 4756150"/>
              <a:gd name="connsiteX5" fmla="*/ 7886483 w 7886483"/>
              <a:gd name="connsiteY5" fmla="*/ 0 h 4756150"/>
              <a:gd name="connsiteX6" fmla="*/ 7886483 w 7886483"/>
              <a:gd name="connsiteY6" fmla="*/ 4756150 h 4756150"/>
              <a:gd name="connsiteX7" fmla="*/ 0 w 7886483"/>
              <a:gd name="connsiteY7" fmla="*/ 4756150 h 4756150"/>
              <a:gd name="connsiteX8" fmla="*/ 0 w 7886483"/>
              <a:gd name="connsiteY8" fmla="*/ 486064 h 4756150"/>
              <a:gd name="connsiteX9" fmla="*/ 7886480 w 7886483"/>
              <a:gd name="connsiteY9" fmla="*/ 486064 h 475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86483" h="4756150">
                <a:moveTo>
                  <a:pt x="1" y="1644073"/>
                </a:moveTo>
                <a:lnTo>
                  <a:pt x="1" y="2133600"/>
                </a:lnTo>
                <a:lnTo>
                  <a:pt x="7886482" y="2133600"/>
                </a:lnTo>
                <a:lnTo>
                  <a:pt x="7886482" y="1644073"/>
                </a:lnTo>
                <a:close/>
                <a:moveTo>
                  <a:pt x="7886480" y="0"/>
                </a:moveTo>
                <a:lnTo>
                  <a:pt x="7886483" y="0"/>
                </a:lnTo>
                <a:lnTo>
                  <a:pt x="7886483" y="4756150"/>
                </a:lnTo>
                <a:lnTo>
                  <a:pt x="0" y="4756150"/>
                </a:lnTo>
                <a:lnTo>
                  <a:pt x="0" y="486064"/>
                </a:lnTo>
                <a:lnTo>
                  <a:pt x="7886480" y="48606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3244274"/>
            <a:ext cx="7886481" cy="48952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198" y="1596738"/>
            <a:ext cx="7886481" cy="48952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4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30"/>
    </mc:Choice>
    <mc:Fallback xmlns="">
      <p:transition spd="slow" advTm="1483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47800" y="3276600"/>
            <a:ext cx="35052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632527"/>
            <a:ext cx="53340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Schema of Filtered Iterators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split input into input units</a:t>
            </a:r>
          </a:p>
          <a:p>
            <a:pPr marL="0" indent="0">
              <a:buNone/>
            </a:pPr>
            <a:r>
              <a:rPr lang="en-US" altLang="zh-CN" dirty="0"/>
              <a:t>iterate over input units { </a:t>
            </a:r>
          </a:p>
          <a:p>
            <a:pPr marL="0" indent="0">
              <a:buNone/>
            </a:pPr>
            <a:r>
              <a:rPr lang="en-US" altLang="zh-CN" dirty="0"/>
              <a:t>	atomic transaction {</a:t>
            </a:r>
            <a:br>
              <a:rPr lang="en-US" altLang="zh-CN" dirty="0"/>
            </a:br>
            <a:r>
              <a:rPr lang="en-US" altLang="zh-CN" dirty="0"/>
              <a:t>		delay outputs until commit</a:t>
            </a:r>
            <a:br>
              <a:rPr lang="en-US" altLang="zh-CN" dirty="0"/>
            </a:br>
            <a:r>
              <a:rPr lang="en-US" altLang="zh-CN" dirty="0"/>
              <a:t>		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process input unit</a:t>
            </a:r>
            <a:br>
              <a:rPr lang="en-US" altLang="zh-CN" sz="4800" i="1" u="sng" dirty="0"/>
            </a:br>
            <a:r>
              <a:rPr lang="en-US" altLang="zh-CN" dirty="0"/>
              <a:t>		</a:t>
            </a:r>
            <a:r>
              <a:rPr lang="en-US" altLang="zh-CN" b="1" dirty="0"/>
              <a:t>if </a:t>
            </a:r>
            <a:r>
              <a:rPr lang="en-US" altLang="zh-CN" dirty="0"/>
              <a:t>unhandled exception or assertion failure { </a:t>
            </a:r>
          </a:p>
          <a:p>
            <a:pPr marL="0" indent="0">
              <a:buNone/>
            </a:pPr>
            <a:r>
              <a:rPr lang="en-US" altLang="zh-CN" dirty="0"/>
              <a:t>			abort transaction</a:t>
            </a:r>
          </a:p>
          <a:p>
            <a:pPr marL="0" indent="0">
              <a:buNone/>
            </a:pPr>
            <a:r>
              <a:rPr lang="en-US" altLang="zh-CN" dirty="0"/>
              <a:t>		} </a:t>
            </a:r>
            <a:r>
              <a:rPr lang="en-US" altLang="zh-CN" b="1" dirty="0"/>
              <a:t>else</a:t>
            </a:r>
            <a:r>
              <a:rPr lang="en-US" altLang="zh-CN" dirty="0"/>
              <a:t>{ </a:t>
            </a:r>
          </a:p>
          <a:p>
            <a:pPr marL="0" indent="0">
              <a:buNone/>
            </a:pPr>
            <a:r>
              <a:rPr lang="en-US" altLang="zh-CN" dirty="0"/>
              <a:t>			commit transaction </a:t>
            </a:r>
          </a:p>
          <a:p>
            <a:pPr marL="0" indent="0">
              <a:buNone/>
            </a:pPr>
            <a:r>
              <a:rPr lang="en-US" altLang="zh-CN" dirty="0"/>
              <a:t>			release outputs</a:t>
            </a:r>
          </a:p>
          <a:p>
            <a:pPr marL="0" indent="0">
              <a:buNone/>
            </a:pPr>
            <a:r>
              <a:rPr lang="en-US" altLang="zh-CN" dirty="0"/>
              <a:t>}}}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38</a:t>
            </a:fld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7198" y="1600200"/>
            <a:ext cx="7886483" cy="4756150"/>
          </a:xfrm>
          <a:custGeom>
            <a:avLst/>
            <a:gdLst>
              <a:gd name="connsiteX0" fmla="*/ 0 w 7886483"/>
              <a:gd name="connsiteY0" fmla="*/ 0 h 4756150"/>
              <a:gd name="connsiteX1" fmla="*/ 7886483 w 7886483"/>
              <a:gd name="connsiteY1" fmla="*/ 0 h 4756150"/>
              <a:gd name="connsiteX2" fmla="*/ 7886483 w 7886483"/>
              <a:gd name="connsiteY2" fmla="*/ 4756150 h 4756150"/>
              <a:gd name="connsiteX3" fmla="*/ 0 w 7886483"/>
              <a:gd name="connsiteY3" fmla="*/ 4756150 h 4756150"/>
              <a:gd name="connsiteX4" fmla="*/ 0 w 7886483"/>
              <a:gd name="connsiteY4" fmla="*/ 950191 h 4756150"/>
              <a:gd name="connsiteX5" fmla="*/ 7886480 w 7886483"/>
              <a:gd name="connsiteY5" fmla="*/ 950191 h 4756150"/>
              <a:gd name="connsiteX6" fmla="*/ 7886480 w 7886483"/>
              <a:gd name="connsiteY6" fmla="*/ 460664 h 4756150"/>
              <a:gd name="connsiteX7" fmla="*/ 0 w 7886483"/>
              <a:gd name="connsiteY7" fmla="*/ 460664 h 475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6483" h="4756150">
                <a:moveTo>
                  <a:pt x="0" y="0"/>
                </a:moveTo>
                <a:lnTo>
                  <a:pt x="7886483" y="0"/>
                </a:lnTo>
                <a:lnTo>
                  <a:pt x="7886483" y="4756150"/>
                </a:lnTo>
                <a:lnTo>
                  <a:pt x="0" y="4756150"/>
                </a:lnTo>
                <a:lnTo>
                  <a:pt x="0" y="950191"/>
                </a:lnTo>
                <a:lnTo>
                  <a:pt x="7886480" y="950191"/>
                </a:lnTo>
                <a:lnTo>
                  <a:pt x="7886480" y="460664"/>
                </a:lnTo>
                <a:lnTo>
                  <a:pt x="0" y="46066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198" y="2060865"/>
            <a:ext cx="7886481" cy="48952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7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7"/>
    </mc:Choice>
    <mc:Fallback xmlns="">
      <p:transition spd="slow" advTm="10897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47800" y="3276600"/>
            <a:ext cx="35052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632527"/>
            <a:ext cx="53340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Schema of Filtered Iterators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split input into input units</a:t>
            </a:r>
          </a:p>
          <a:p>
            <a:pPr marL="0" indent="0">
              <a:buNone/>
            </a:pPr>
            <a:r>
              <a:rPr lang="en-US" altLang="zh-CN" dirty="0"/>
              <a:t>iterate over input units { </a:t>
            </a:r>
          </a:p>
          <a:p>
            <a:pPr marL="0" indent="0">
              <a:buNone/>
            </a:pPr>
            <a:r>
              <a:rPr lang="en-US" altLang="zh-CN" dirty="0"/>
              <a:t>	atomic transaction {</a:t>
            </a:r>
            <a:br>
              <a:rPr lang="en-US" altLang="zh-CN" dirty="0"/>
            </a:br>
            <a:r>
              <a:rPr lang="en-US" altLang="zh-CN" dirty="0"/>
              <a:t>		delay outputs until commit</a:t>
            </a:r>
            <a:br>
              <a:rPr lang="en-US" altLang="zh-CN" dirty="0"/>
            </a:br>
            <a:r>
              <a:rPr lang="en-US" altLang="zh-CN" dirty="0"/>
              <a:t>		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process input unit</a:t>
            </a:r>
            <a:br>
              <a:rPr lang="en-US" altLang="zh-CN" sz="4800" i="1" u="sng" dirty="0"/>
            </a:br>
            <a:r>
              <a:rPr lang="en-US" altLang="zh-CN" dirty="0"/>
              <a:t>		</a:t>
            </a:r>
            <a:r>
              <a:rPr lang="en-US" altLang="zh-CN" b="1" dirty="0"/>
              <a:t>if </a:t>
            </a:r>
            <a:r>
              <a:rPr lang="en-US" altLang="zh-CN" dirty="0"/>
              <a:t>unhandled exception or assertion failure { </a:t>
            </a:r>
          </a:p>
          <a:p>
            <a:pPr marL="0" indent="0">
              <a:buNone/>
            </a:pPr>
            <a:r>
              <a:rPr lang="en-US" altLang="zh-CN" dirty="0"/>
              <a:t>			abort transaction</a:t>
            </a:r>
          </a:p>
          <a:p>
            <a:pPr marL="0" indent="0">
              <a:buNone/>
            </a:pPr>
            <a:r>
              <a:rPr lang="en-US" altLang="zh-CN" dirty="0"/>
              <a:t>		} </a:t>
            </a:r>
            <a:r>
              <a:rPr lang="en-US" altLang="zh-CN" b="1" dirty="0"/>
              <a:t>else</a:t>
            </a:r>
            <a:r>
              <a:rPr lang="en-US" altLang="zh-CN" dirty="0"/>
              <a:t>{ </a:t>
            </a:r>
          </a:p>
          <a:p>
            <a:pPr marL="0" indent="0">
              <a:buNone/>
            </a:pPr>
            <a:r>
              <a:rPr lang="en-US" altLang="zh-CN" dirty="0"/>
              <a:t>			commit transaction </a:t>
            </a:r>
          </a:p>
          <a:p>
            <a:pPr marL="0" indent="0">
              <a:buNone/>
            </a:pPr>
            <a:r>
              <a:rPr lang="en-US" altLang="zh-CN" dirty="0"/>
              <a:t>			release outputs</a:t>
            </a:r>
          </a:p>
          <a:p>
            <a:pPr marL="0" indent="0">
              <a:buNone/>
            </a:pPr>
            <a:r>
              <a:rPr lang="en-US" altLang="zh-CN" dirty="0"/>
              <a:t>}}}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39</a:t>
            </a:fld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7198" y="1600200"/>
            <a:ext cx="7886483" cy="4756150"/>
          </a:xfrm>
          <a:custGeom>
            <a:avLst/>
            <a:gdLst>
              <a:gd name="connsiteX0" fmla="*/ 0 w 7886483"/>
              <a:gd name="connsiteY0" fmla="*/ 0 h 4756150"/>
              <a:gd name="connsiteX1" fmla="*/ 7886483 w 7886483"/>
              <a:gd name="connsiteY1" fmla="*/ 0 h 4756150"/>
              <a:gd name="connsiteX2" fmla="*/ 7886483 w 7886483"/>
              <a:gd name="connsiteY2" fmla="*/ 4756150 h 4756150"/>
              <a:gd name="connsiteX3" fmla="*/ 0 w 7886483"/>
              <a:gd name="connsiteY3" fmla="*/ 4756150 h 4756150"/>
              <a:gd name="connsiteX4" fmla="*/ 0 w 7886483"/>
              <a:gd name="connsiteY4" fmla="*/ 1676402 h 4756150"/>
              <a:gd name="connsiteX5" fmla="*/ 7886480 w 7886483"/>
              <a:gd name="connsiteY5" fmla="*/ 1676402 h 4756150"/>
              <a:gd name="connsiteX6" fmla="*/ 7886480 w 7886483"/>
              <a:gd name="connsiteY6" fmla="*/ 850829 h 4756150"/>
              <a:gd name="connsiteX7" fmla="*/ 0 w 7886483"/>
              <a:gd name="connsiteY7" fmla="*/ 850829 h 475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86483" h="4756150">
                <a:moveTo>
                  <a:pt x="0" y="0"/>
                </a:moveTo>
                <a:lnTo>
                  <a:pt x="7886483" y="0"/>
                </a:lnTo>
                <a:lnTo>
                  <a:pt x="7886483" y="4756150"/>
                </a:lnTo>
                <a:lnTo>
                  <a:pt x="0" y="4756150"/>
                </a:lnTo>
                <a:lnTo>
                  <a:pt x="0" y="1676402"/>
                </a:lnTo>
                <a:lnTo>
                  <a:pt x="7886480" y="1676402"/>
                </a:lnTo>
                <a:lnTo>
                  <a:pt x="7886480" y="850829"/>
                </a:lnTo>
                <a:lnTo>
                  <a:pt x="0" y="85082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198" y="2451028"/>
            <a:ext cx="7886481" cy="82557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57"/>
    </mc:Choice>
    <mc:Fallback xmlns="">
      <p:transition spd="slow" advTm="905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365507" y="1510902"/>
            <a:ext cx="1283264" cy="578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Request</a:t>
            </a:r>
            <a:endParaRPr lang="en-US" sz="2000" dirty="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98239" y="3993706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75414" y="1662280"/>
            <a:ext cx="1283264" cy="578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Request</a:t>
            </a:r>
            <a:endParaRPr lang="en-US" sz="20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5321" y="1813658"/>
            <a:ext cx="1283264" cy="578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Request</a:t>
            </a:r>
            <a:endParaRPr lang="en-US" sz="2000" dirty="0">
              <a:latin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1998" y="2895600"/>
            <a:ext cx="2" cy="7620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95228" y="1981200"/>
            <a:ext cx="1283264" cy="578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Request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7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1"/>
    </mc:Choice>
    <mc:Fallback xmlns="">
      <p:transition spd="slow" advTm="2421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47800" y="3276600"/>
            <a:ext cx="35052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632527"/>
            <a:ext cx="53340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Schema of Filtered Iterators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split input into input units</a:t>
            </a:r>
          </a:p>
          <a:p>
            <a:pPr marL="0" indent="0">
              <a:buNone/>
            </a:pPr>
            <a:r>
              <a:rPr lang="en-US" altLang="zh-CN" dirty="0"/>
              <a:t>iterate over input units { </a:t>
            </a:r>
          </a:p>
          <a:p>
            <a:pPr marL="0" indent="0">
              <a:buNone/>
            </a:pPr>
            <a:r>
              <a:rPr lang="en-US" altLang="zh-CN" dirty="0"/>
              <a:t>	atomic transaction {</a:t>
            </a:r>
            <a:br>
              <a:rPr lang="en-US" altLang="zh-CN" dirty="0"/>
            </a:br>
            <a:r>
              <a:rPr lang="en-US" altLang="zh-CN" dirty="0"/>
              <a:t>		delay outputs until commit</a:t>
            </a:r>
            <a:br>
              <a:rPr lang="en-US" altLang="zh-CN" dirty="0"/>
            </a:br>
            <a:r>
              <a:rPr lang="en-US" altLang="zh-CN" dirty="0"/>
              <a:t>		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process input unit</a:t>
            </a:r>
            <a:br>
              <a:rPr lang="en-US" altLang="zh-CN" sz="4800" i="1" u="sng" dirty="0"/>
            </a:br>
            <a:r>
              <a:rPr lang="en-US" altLang="zh-CN" dirty="0"/>
              <a:t>		</a:t>
            </a:r>
            <a:r>
              <a:rPr lang="en-US" altLang="zh-CN" b="1" dirty="0"/>
              <a:t>if </a:t>
            </a:r>
            <a:r>
              <a:rPr lang="en-US" altLang="zh-CN" dirty="0"/>
              <a:t>unhandled exception or assertion failure { </a:t>
            </a:r>
          </a:p>
          <a:p>
            <a:pPr marL="0" indent="0">
              <a:buNone/>
            </a:pPr>
            <a:r>
              <a:rPr lang="en-US" altLang="zh-CN" dirty="0"/>
              <a:t>			abort transaction</a:t>
            </a:r>
          </a:p>
          <a:p>
            <a:pPr marL="0" indent="0">
              <a:buNone/>
            </a:pPr>
            <a:r>
              <a:rPr lang="en-US" altLang="zh-CN" dirty="0"/>
              <a:t>		} </a:t>
            </a:r>
            <a:r>
              <a:rPr lang="en-US" altLang="zh-CN" b="1" dirty="0"/>
              <a:t>else</a:t>
            </a:r>
            <a:r>
              <a:rPr lang="en-US" altLang="zh-CN" dirty="0"/>
              <a:t>{ </a:t>
            </a:r>
          </a:p>
          <a:p>
            <a:pPr marL="0" indent="0">
              <a:buNone/>
            </a:pPr>
            <a:r>
              <a:rPr lang="en-US" altLang="zh-CN" dirty="0"/>
              <a:t>			commit transaction </a:t>
            </a:r>
          </a:p>
          <a:p>
            <a:pPr marL="0" indent="0">
              <a:buNone/>
            </a:pPr>
            <a:r>
              <a:rPr lang="en-US" altLang="zh-CN" dirty="0"/>
              <a:t>			release outputs</a:t>
            </a:r>
          </a:p>
          <a:p>
            <a:pPr marL="0" indent="0">
              <a:buNone/>
            </a:pPr>
            <a:r>
              <a:rPr lang="en-US" altLang="zh-CN" dirty="0"/>
              <a:t>}}}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40</a:t>
            </a:fld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7198" y="1600200"/>
            <a:ext cx="7886483" cy="4756150"/>
          </a:xfrm>
          <a:custGeom>
            <a:avLst/>
            <a:gdLst>
              <a:gd name="connsiteX0" fmla="*/ 0 w 7886483"/>
              <a:gd name="connsiteY0" fmla="*/ 0 h 4756150"/>
              <a:gd name="connsiteX1" fmla="*/ 7886483 w 7886483"/>
              <a:gd name="connsiteY1" fmla="*/ 0 h 4756150"/>
              <a:gd name="connsiteX2" fmla="*/ 7886483 w 7886483"/>
              <a:gd name="connsiteY2" fmla="*/ 4756150 h 4756150"/>
              <a:gd name="connsiteX3" fmla="*/ 0 w 7886483"/>
              <a:gd name="connsiteY3" fmla="*/ 4756150 h 4756150"/>
              <a:gd name="connsiteX4" fmla="*/ 0 w 7886483"/>
              <a:gd name="connsiteY4" fmla="*/ 4352925 h 4756150"/>
              <a:gd name="connsiteX5" fmla="*/ 7886480 w 7886483"/>
              <a:gd name="connsiteY5" fmla="*/ 4352925 h 4756150"/>
              <a:gd name="connsiteX6" fmla="*/ 7886480 w 7886483"/>
              <a:gd name="connsiteY6" fmla="*/ 2933700 h 4756150"/>
              <a:gd name="connsiteX7" fmla="*/ 0 w 7886483"/>
              <a:gd name="connsiteY7" fmla="*/ 2933700 h 4756150"/>
              <a:gd name="connsiteX8" fmla="*/ 0 w 7886483"/>
              <a:gd name="connsiteY8" fmla="*/ 1676402 h 4756150"/>
              <a:gd name="connsiteX9" fmla="*/ 7886480 w 7886483"/>
              <a:gd name="connsiteY9" fmla="*/ 1676402 h 4756150"/>
              <a:gd name="connsiteX10" fmla="*/ 7886480 w 7886483"/>
              <a:gd name="connsiteY10" fmla="*/ 850829 h 4756150"/>
              <a:gd name="connsiteX11" fmla="*/ 0 w 7886483"/>
              <a:gd name="connsiteY11" fmla="*/ 850829 h 475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86483" h="4756150">
                <a:moveTo>
                  <a:pt x="0" y="0"/>
                </a:moveTo>
                <a:lnTo>
                  <a:pt x="7886483" y="0"/>
                </a:lnTo>
                <a:lnTo>
                  <a:pt x="7886483" y="4756150"/>
                </a:lnTo>
                <a:lnTo>
                  <a:pt x="0" y="4756150"/>
                </a:lnTo>
                <a:lnTo>
                  <a:pt x="0" y="4352925"/>
                </a:lnTo>
                <a:lnTo>
                  <a:pt x="7886480" y="4352925"/>
                </a:lnTo>
                <a:lnTo>
                  <a:pt x="7886480" y="2933700"/>
                </a:lnTo>
                <a:lnTo>
                  <a:pt x="0" y="2933700"/>
                </a:lnTo>
                <a:lnTo>
                  <a:pt x="0" y="1676402"/>
                </a:lnTo>
                <a:lnTo>
                  <a:pt x="7886480" y="1676402"/>
                </a:lnTo>
                <a:lnTo>
                  <a:pt x="7886480" y="850829"/>
                </a:lnTo>
                <a:lnTo>
                  <a:pt x="0" y="85082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198" y="2451028"/>
            <a:ext cx="7886481" cy="82557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199" y="4533897"/>
            <a:ext cx="7886481" cy="1419228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4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4"/>
    </mc:Choice>
    <mc:Fallback xmlns="">
      <p:transition spd="slow" advTm="3214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47800" y="3276600"/>
            <a:ext cx="35052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632527"/>
            <a:ext cx="53340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Schema of Filtered Iterators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split input into input units</a:t>
            </a:r>
          </a:p>
          <a:p>
            <a:pPr marL="0" indent="0">
              <a:buNone/>
            </a:pPr>
            <a:r>
              <a:rPr lang="en-US" altLang="zh-CN" dirty="0"/>
              <a:t>iterate over input units { </a:t>
            </a:r>
          </a:p>
          <a:p>
            <a:pPr marL="0" indent="0">
              <a:buNone/>
            </a:pPr>
            <a:r>
              <a:rPr lang="en-US" altLang="zh-CN" dirty="0"/>
              <a:t>	atomic transaction {</a:t>
            </a:r>
            <a:br>
              <a:rPr lang="en-US" altLang="zh-CN" dirty="0"/>
            </a:br>
            <a:r>
              <a:rPr lang="en-US" altLang="zh-CN" dirty="0"/>
              <a:t>		delay outputs until commit</a:t>
            </a:r>
            <a:br>
              <a:rPr lang="en-US" altLang="zh-CN" dirty="0"/>
            </a:br>
            <a:r>
              <a:rPr lang="en-US" altLang="zh-CN" dirty="0"/>
              <a:t>		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process input unit</a:t>
            </a:r>
            <a:br>
              <a:rPr lang="en-US" altLang="zh-CN" sz="4800" i="1" u="sng" dirty="0"/>
            </a:br>
            <a:r>
              <a:rPr lang="en-US" altLang="zh-CN" dirty="0"/>
              <a:t>		</a:t>
            </a:r>
            <a:r>
              <a:rPr lang="en-US" altLang="zh-CN" b="1" dirty="0"/>
              <a:t>if </a:t>
            </a:r>
            <a:r>
              <a:rPr lang="en-US" altLang="zh-CN" dirty="0"/>
              <a:t>unhandled exception or assertion failure { </a:t>
            </a:r>
          </a:p>
          <a:p>
            <a:pPr marL="0" indent="0">
              <a:buNone/>
            </a:pPr>
            <a:r>
              <a:rPr lang="en-US" altLang="zh-CN" dirty="0"/>
              <a:t>			abort transaction</a:t>
            </a:r>
          </a:p>
          <a:p>
            <a:pPr marL="0" indent="0">
              <a:buNone/>
            </a:pPr>
            <a:r>
              <a:rPr lang="en-US" altLang="zh-CN" dirty="0"/>
              <a:t>		} </a:t>
            </a:r>
            <a:r>
              <a:rPr lang="en-US" altLang="zh-CN" b="1" dirty="0"/>
              <a:t>else</a:t>
            </a:r>
            <a:r>
              <a:rPr lang="en-US" altLang="zh-CN" dirty="0"/>
              <a:t>{ </a:t>
            </a:r>
          </a:p>
          <a:p>
            <a:pPr marL="0" indent="0">
              <a:buNone/>
            </a:pPr>
            <a:r>
              <a:rPr lang="en-US" altLang="zh-CN" dirty="0"/>
              <a:t>			commit transaction </a:t>
            </a:r>
          </a:p>
          <a:p>
            <a:pPr marL="0" indent="0">
              <a:buNone/>
            </a:pPr>
            <a:r>
              <a:rPr lang="en-US" altLang="zh-CN" dirty="0"/>
              <a:t>			release outputs</a:t>
            </a:r>
          </a:p>
          <a:p>
            <a:pPr marL="0" indent="0">
              <a:buNone/>
            </a:pPr>
            <a:r>
              <a:rPr lang="en-US" altLang="zh-CN" dirty="0"/>
              <a:t>}}}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41</a:t>
            </a:fld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7198" y="1600200"/>
            <a:ext cx="7886483" cy="4756150"/>
          </a:xfrm>
          <a:custGeom>
            <a:avLst/>
            <a:gdLst>
              <a:gd name="connsiteX0" fmla="*/ 0 w 7886483"/>
              <a:gd name="connsiteY0" fmla="*/ 0 h 4756150"/>
              <a:gd name="connsiteX1" fmla="*/ 7886483 w 7886483"/>
              <a:gd name="connsiteY1" fmla="*/ 0 h 4756150"/>
              <a:gd name="connsiteX2" fmla="*/ 7886483 w 7886483"/>
              <a:gd name="connsiteY2" fmla="*/ 4756150 h 4756150"/>
              <a:gd name="connsiteX3" fmla="*/ 0 w 7886483"/>
              <a:gd name="connsiteY3" fmla="*/ 4756150 h 4756150"/>
              <a:gd name="connsiteX4" fmla="*/ 0 w 7886483"/>
              <a:gd name="connsiteY4" fmla="*/ 2971803 h 4756150"/>
              <a:gd name="connsiteX5" fmla="*/ 7886481 w 7886483"/>
              <a:gd name="connsiteY5" fmla="*/ 2971803 h 4756150"/>
              <a:gd name="connsiteX6" fmla="*/ 7886481 w 7886483"/>
              <a:gd name="connsiteY6" fmla="*/ 2057401 h 4756150"/>
              <a:gd name="connsiteX7" fmla="*/ 0 w 7886483"/>
              <a:gd name="connsiteY7" fmla="*/ 2057401 h 4756150"/>
              <a:gd name="connsiteX8" fmla="*/ 0 w 7886483"/>
              <a:gd name="connsiteY8" fmla="*/ 1676402 h 4756150"/>
              <a:gd name="connsiteX9" fmla="*/ 7886480 w 7886483"/>
              <a:gd name="connsiteY9" fmla="*/ 1676402 h 4756150"/>
              <a:gd name="connsiteX10" fmla="*/ 7886480 w 7886483"/>
              <a:gd name="connsiteY10" fmla="*/ 850829 h 4756150"/>
              <a:gd name="connsiteX11" fmla="*/ 0 w 7886483"/>
              <a:gd name="connsiteY11" fmla="*/ 850829 h 475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86483" h="4756150">
                <a:moveTo>
                  <a:pt x="0" y="0"/>
                </a:moveTo>
                <a:lnTo>
                  <a:pt x="7886483" y="0"/>
                </a:lnTo>
                <a:lnTo>
                  <a:pt x="7886483" y="4756150"/>
                </a:lnTo>
                <a:lnTo>
                  <a:pt x="0" y="4756150"/>
                </a:lnTo>
                <a:lnTo>
                  <a:pt x="0" y="2971803"/>
                </a:lnTo>
                <a:lnTo>
                  <a:pt x="7886481" y="2971803"/>
                </a:lnTo>
                <a:lnTo>
                  <a:pt x="7886481" y="2057401"/>
                </a:lnTo>
                <a:lnTo>
                  <a:pt x="0" y="2057401"/>
                </a:lnTo>
                <a:lnTo>
                  <a:pt x="0" y="1676402"/>
                </a:lnTo>
                <a:lnTo>
                  <a:pt x="7886480" y="1676402"/>
                </a:lnTo>
                <a:lnTo>
                  <a:pt x="7886480" y="850829"/>
                </a:lnTo>
                <a:lnTo>
                  <a:pt x="0" y="85082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198" y="2451028"/>
            <a:ext cx="7886481" cy="82557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199" y="3657600"/>
            <a:ext cx="7886481" cy="9144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953000" y="3145147"/>
            <a:ext cx="658575" cy="65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41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29"/>
    </mc:Choice>
    <mc:Fallback xmlns="">
      <p:transition spd="slow" advTm="12629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47800" y="3276600"/>
            <a:ext cx="35052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632527"/>
            <a:ext cx="5334000" cy="38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Schema of Filtered Iterators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split input into input units</a:t>
            </a:r>
          </a:p>
          <a:p>
            <a:pPr marL="0" indent="0">
              <a:buNone/>
            </a:pPr>
            <a:r>
              <a:rPr lang="en-US" altLang="zh-CN" dirty="0"/>
              <a:t>iterate over input units { </a:t>
            </a:r>
          </a:p>
          <a:p>
            <a:pPr marL="0" indent="0">
              <a:buNone/>
            </a:pPr>
            <a:r>
              <a:rPr lang="en-US" altLang="zh-CN" dirty="0"/>
              <a:t>	atomic transaction {</a:t>
            </a:r>
            <a:br>
              <a:rPr lang="en-US" altLang="zh-CN" dirty="0"/>
            </a:br>
            <a:r>
              <a:rPr lang="en-US" altLang="zh-CN" dirty="0"/>
              <a:t>		delay outputs until commit</a:t>
            </a:r>
            <a:br>
              <a:rPr lang="en-US" altLang="zh-CN" dirty="0"/>
            </a:br>
            <a:r>
              <a:rPr lang="en-US" altLang="zh-CN" dirty="0"/>
              <a:t>		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process input unit</a:t>
            </a:r>
            <a:br>
              <a:rPr lang="en-US" altLang="zh-CN" sz="4800" i="1" u="sng" dirty="0"/>
            </a:br>
            <a:r>
              <a:rPr lang="en-US" altLang="zh-CN" dirty="0"/>
              <a:t>		</a:t>
            </a:r>
            <a:r>
              <a:rPr lang="en-US" altLang="zh-CN" b="1" dirty="0"/>
              <a:t>if </a:t>
            </a:r>
            <a:r>
              <a:rPr lang="en-US" altLang="zh-CN" dirty="0"/>
              <a:t>unhandled exception or assertion failure { </a:t>
            </a:r>
          </a:p>
          <a:p>
            <a:pPr marL="0" indent="0">
              <a:buNone/>
            </a:pPr>
            <a:r>
              <a:rPr lang="en-US" altLang="zh-CN" dirty="0"/>
              <a:t>			abort transaction</a:t>
            </a:r>
          </a:p>
          <a:p>
            <a:pPr marL="0" indent="0">
              <a:buNone/>
            </a:pPr>
            <a:r>
              <a:rPr lang="en-US" altLang="zh-CN" dirty="0"/>
              <a:t>		} </a:t>
            </a:r>
            <a:r>
              <a:rPr lang="en-US" altLang="zh-CN" b="1" dirty="0"/>
              <a:t>else</a:t>
            </a:r>
            <a:r>
              <a:rPr lang="en-US" altLang="zh-CN" dirty="0"/>
              <a:t>{ </a:t>
            </a:r>
          </a:p>
          <a:p>
            <a:pPr marL="0" indent="0">
              <a:buNone/>
            </a:pPr>
            <a:r>
              <a:rPr lang="en-US" altLang="zh-CN" dirty="0"/>
              <a:t>			commit transaction </a:t>
            </a:r>
          </a:p>
          <a:p>
            <a:pPr marL="0" indent="0">
              <a:buNone/>
            </a:pPr>
            <a:r>
              <a:rPr lang="en-US" altLang="zh-CN" dirty="0"/>
              <a:t>			release outputs</a:t>
            </a:r>
          </a:p>
          <a:p>
            <a:pPr marL="0" indent="0">
              <a:buNone/>
            </a:pPr>
            <a:r>
              <a:rPr lang="en-US" altLang="zh-CN" dirty="0"/>
              <a:t>}}}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42</a:t>
            </a:fld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7198" y="1600200"/>
            <a:ext cx="7886483" cy="4756150"/>
          </a:xfrm>
          <a:custGeom>
            <a:avLst/>
            <a:gdLst>
              <a:gd name="connsiteX0" fmla="*/ 0 w 7886483"/>
              <a:gd name="connsiteY0" fmla="*/ 0 h 4756150"/>
              <a:gd name="connsiteX1" fmla="*/ 7886483 w 7886483"/>
              <a:gd name="connsiteY1" fmla="*/ 0 h 4756150"/>
              <a:gd name="connsiteX2" fmla="*/ 7886483 w 7886483"/>
              <a:gd name="connsiteY2" fmla="*/ 4756150 h 4756150"/>
              <a:gd name="connsiteX3" fmla="*/ 0 w 7886483"/>
              <a:gd name="connsiteY3" fmla="*/ 4756150 h 4756150"/>
              <a:gd name="connsiteX4" fmla="*/ 0 w 7886483"/>
              <a:gd name="connsiteY4" fmla="*/ 2971803 h 4756150"/>
              <a:gd name="connsiteX5" fmla="*/ 7886481 w 7886483"/>
              <a:gd name="connsiteY5" fmla="*/ 2971803 h 4756150"/>
              <a:gd name="connsiteX6" fmla="*/ 7886481 w 7886483"/>
              <a:gd name="connsiteY6" fmla="*/ 2057401 h 4756150"/>
              <a:gd name="connsiteX7" fmla="*/ 0 w 7886483"/>
              <a:gd name="connsiteY7" fmla="*/ 2057401 h 4756150"/>
              <a:gd name="connsiteX8" fmla="*/ 0 w 7886483"/>
              <a:gd name="connsiteY8" fmla="*/ 1676402 h 4756150"/>
              <a:gd name="connsiteX9" fmla="*/ 7886480 w 7886483"/>
              <a:gd name="connsiteY9" fmla="*/ 1676402 h 4756150"/>
              <a:gd name="connsiteX10" fmla="*/ 7886480 w 7886483"/>
              <a:gd name="connsiteY10" fmla="*/ 850829 h 4756150"/>
              <a:gd name="connsiteX11" fmla="*/ 0 w 7886483"/>
              <a:gd name="connsiteY11" fmla="*/ 850829 h 475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86483" h="4756150">
                <a:moveTo>
                  <a:pt x="0" y="0"/>
                </a:moveTo>
                <a:lnTo>
                  <a:pt x="7886483" y="0"/>
                </a:lnTo>
                <a:lnTo>
                  <a:pt x="7886483" y="4756150"/>
                </a:lnTo>
                <a:lnTo>
                  <a:pt x="0" y="4756150"/>
                </a:lnTo>
                <a:lnTo>
                  <a:pt x="0" y="2971803"/>
                </a:lnTo>
                <a:lnTo>
                  <a:pt x="7886481" y="2971803"/>
                </a:lnTo>
                <a:lnTo>
                  <a:pt x="7886481" y="2057401"/>
                </a:lnTo>
                <a:lnTo>
                  <a:pt x="0" y="2057401"/>
                </a:lnTo>
                <a:lnTo>
                  <a:pt x="0" y="1676402"/>
                </a:lnTo>
                <a:lnTo>
                  <a:pt x="7886480" y="1676402"/>
                </a:lnTo>
                <a:lnTo>
                  <a:pt x="7886480" y="850829"/>
                </a:lnTo>
                <a:lnTo>
                  <a:pt x="0" y="85082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198" y="2451028"/>
            <a:ext cx="7886481" cy="82557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199" y="3657600"/>
            <a:ext cx="7886481" cy="9144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953000" y="3145147"/>
            <a:ext cx="658575" cy="6585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24441" y="4353063"/>
            <a:ext cx="2590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Continue execution as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if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“bad”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input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units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never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existed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2825" y="3267022"/>
            <a:ext cx="418923" cy="4189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1655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17"/>
    </mc:Choice>
    <mc:Fallback xmlns="">
      <p:transition spd="slow" advTm="18717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267202" y="4815422"/>
            <a:ext cx="490261" cy="1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43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Input unit</a:t>
            </a:r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57200" y="3069882"/>
            <a:ext cx="6019800" cy="427008"/>
            <a:chOff x="457200" y="1600200"/>
            <a:chExt cx="6019800" cy="427008"/>
          </a:xfrm>
        </p:grpSpPr>
        <p:sp>
          <p:nvSpPr>
            <p:cNvPr id="23" name="Rectangle 22"/>
            <p:cNvSpPr/>
            <p:nvPr/>
          </p:nvSpPr>
          <p:spPr>
            <a:xfrm>
              <a:off x="533400" y="1632527"/>
              <a:ext cx="53340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19" name="内容占位符 2"/>
            <p:cNvSpPr txBox="1">
              <a:spLocks/>
            </p:cNvSpPr>
            <p:nvPr/>
          </p:nvSpPr>
          <p:spPr>
            <a:xfrm>
              <a:off x="457200" y="1600200"/>
              <a:ext cx="6019800" cy="42700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/>
                <a:buNone/>
              </a:pPr>
              <a:r>
                <a:rPr lang="en-US" altLang="zh-CN" u="sng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split input into input units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6851" y="4330795"/>
            <a:ext cx="3618298" cy="507831"/>
            <a:chOff x="3339932" y="3244334"/>
            <a:chExt cx="3618298" cy="507831"/>
          </a:xfrm>
        </p:grpSpPr>
        <p:sp>
          <p:nvSpPr>
            <p:cNvPr id="30" name="Rectangle 29"/>
            <p:cNvSpPr/>
            <p:nvPr/>
          </p:nvSpPr>
          <p:spPr>
            <a:xfrm>
              <a:off x="3352800" y="3352800"/>
              <a:ext cx="35052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339932" y="3244334"/>
              <a:ext cx="3618298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700" u="sng" dirty="0">
                  <a:solidFill>
                    <a:prstClr val="white"/>
                  </a:solidFill>
                  <a:latin typeface="Consolas" charset="0"/>
                  <a:ea typeface="Consolas" charset="0"/>
                  <a:cs typeface="Consolas" charset="0"/>
                </a:rPr>
                <a:t>process input unit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>
            <a:off x="2202882" y="2743200"/>
            <a:ext cx="2269526" cy="155448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xplosion 1 32"/>
          <p:cNvSpPr/>
          <p:nvPr/>
        </p:nvSpPr>
        <p:spPr>
          <a:xfrm>
            <a:off x="7135050" y="4087936"/>
            <a:ext cx="1295400" cy="1310481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34" name="Explosion 1 33"/>
          <p:cNvSpPr/>
          <p:nvPr/>
        </p:nvSpPr>
        <p:spPr>
          <a:xfrm>
            <a:off x="2518959" y="4087936"/>
            <a:ext cx="1295400" cy="1310481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219200" y="2743200"/>
            <a:ext cx="609600" cy="155708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057400" y="2743200"/>
            <a:ext cx="381000" cy="155448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313"/>
    </mc:Choice>
    <mc:Fallback xmlns="">
      <p:transition advTm="303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267202" y="4815422"/>
            <a:ext cx="490261" cy="1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>
                <a:latin typeface="Arial" charset="0"/>
              </a:rPr>
              <a:t>Filter Out “Bad” Input Units</a:t>
            </a:r>
            <a:br>
              <a:rPr lang="en-US" altLang="zh-CN" sz="4000" dirty="0">
                <a:latin typeface="Arial" charset="0"/>
              </a:rPr>
            </a:br>
            <a:r>
              <a:rPr lang="en-US" altLang="zh-CN" sz="4000" dirty="0">
                <a:latin typeface="Arial" charset="0"/>
              </a:rPr>
              <a:t>Based on</a:t>
            </a:r>
            <a:r>
              <a:rPr lang="en-US" altLang="zh-CN" sz="4000" dirty="0">
                <a:latin typeface="Arial" charset="0"/>
                <a:ea typeface="Arial" charset="0"/>
                <a:cs typeface="Arial" charset="0"/>
              </a:rPr>
              <a:t> Execution Errors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44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  <a:latin typeface="Arial" charset="0"/>
              </a:rPr>
              <a:t>Input unit</a:t>
            </a:r>
            <a:endParaRPr lang="en-US" sz="200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2408" y="1762129"/>
            <a:ext cx="615668" cy="615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57200" y="3069882"/>
            <a:ext cx="6019800" cy="427008"/>
            <a:chOff x="457200" y="1600200"/>
            <a:chExt cx="6019800" cy="427008"/>
          </a:xfrm>
        </p:grpSpPr>
        <p:sp>
          <p:nvSpPr>
            <p:cNvPr id="23" name="Rectangle 22"/>
            <p:cNvSpPr/>
            <p:nvPr/>
          </p:nvSpPr>
          <p:spPr>
            <a:xfrm>
              <a:off x="533400" y="1632527"/>
              <a:ext cx="53340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19" name="内容占位符 2"/>
            <p:cNvSpPr txBox="1">
              <a:spLocks/>
            </p:cNvSpPr>
            <p:nvPr/>
          </p:nvSpPr>
          <p:spPr>
            <a:xfrm>
              <a:off x="457200" y="1600200"/>
              <a:ext cx="6019800" cy="42700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/>
                <a:buNone/>
              </a:pPr>
              <a:r>
                <a:rPr lang="en-US" altLang="zh-CN" u="sng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split input into input units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6851" y="4330795"/>
            <a:ext cx="3618298" cy="507831"/>
            <a:chOff x="3339932" y="3244334"/>
            <a:chExt cx="3618298" cy="507831"/>
          </a:xfrm>
        </p:grpSpPr>
        <p:sp>
          <p:nvSpPr>
            <p:cNvPr id="30" name="Rectangle 29"/>
            <p:cNvSpPr/>
            <p:nvPr/>
          </p:nvSpPr>
          <p:spPr>
            <a:xfrm>
              <a:off x="3352800" y="3352800"/>
              <a:ext cx="35052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339932" y="3244334"/>
              <a:ext cx="3618298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700" u="sng" dirty="0">
                  <a:solidFill>
                    <a:prstClr val="white"/>
                  </a:solidFill>
                  <a:latin typeface="Consolas" charset="0"/>
                  <a:ea typeface="Consolas" charset="0"/>
                  <a:cs typeface="Consolas" charset="0"/>
                </a:rPr>
                <a:t>process input unit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>
            <a:off x="2202882" y="2743200"/>
            <a:ext cx="2269526" cy="155448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210160" y="1509258"/>
            <a:ext cx="1104681" cy="1219831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8001" y="2185718"/>
            <a:ext cx="418923" cy="41892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005392" y="1607848"/>
            <a:ext cx="111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Discard</a:t>
            </a:r>
            <a:endParaRPr lang="en-US" sz="2000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202882" y="2736930"/>
            <a:ext cx="3359718" cy="156075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38784" y="2736928"/>
            <a:ext cx="2409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Continue execution</a:t>
            </a:r>
          </a:p>
        </p:txBody>
      </p:sp>
    </p:spTree>
    <p:extLst>
      <p:ext uri="{BB962C8B-B14F-4D97-AF65-F5344CB8AC3E}">
        <p14:creationId xmlns:p14="http://schemas.microsoft.com/office/powerpoint/2010/main" val="19396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313">
        <p:fade/>
      </p:transition>
    </mc:Choice>
    <mc:Fallback xmlns="">
      <p:transition spd="med" advTm="303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80519" y="1969532"/>
            <a:ext cx="5782962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38329" y="16002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All possible input units</a:t>
            </a:r>
          </a:p>
        </p:txBody>
      </p:sp>
      <p:sp>
        <p:nvSpPr>
          <p:cNvPr id="9" name="Oval 8"/>
          <p:cNvSpPr/>
          <p:nvPr/>
        </p:nvSpPr>
        <p:spPr>
          <a:xfrm>
            <a:off x="2286000" y="2769632"/>
            <a:ext cx="2514600" cy="2514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10993" y="24003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Legal input units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9047" y="203096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Illegal input units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1" y="3493532"/>
            <a:ext cx="1981200" cy="2403898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7359" y="3493532"/>
            <a:ext cx="1900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Program doesn’t crash on these input units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61512" y="3493532"/>
            <a:ext cx="658575" cy="658575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>
          <a:xfrm>
            <a:off x="2316865" y="3670185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88929" y="4900851"/>
            <a:ext cx="658575" cy="658575"/>
          </a:xfrm>
          <a:prstGeom prst="rect">
            <a:avLst/>
          </a:prstGeom>
        </p:spPr>
      </p:pic>
      <p:sp>
        <p:nvSpPr>
          <p:cNvPr id="28" name="Explosion 1 27"/>
          <p:cNvSpPr/>
          <p:nvPr/>
        </p:nvSpPr>
        <p:spPr>
          <a:xfrm>
            <a:off x="6244282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4900851"/>
            <a:ext cx="658575" cy="658575"/>
          </a:xfrm>
          <a:prstGeom prst="rect">
            <a:avLst/>
          </a:prstGeom>
        </p:spPr>
      </p:pic>
      <p:sp>
        <p:nvSpPr>
          <p:cNvPr id="23" name="Explosion 1 22"/>
          <p:cNvSpPr/>
          <p:nvPr/>
        </p:nvSpPr>
        <p:spPr>
          <a:xfrm>
            <a:off x="1808663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4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7"/>
    </mc:Choice>
    <mc:Fallback xmlns="">
      <p:transition spd="slow" advTm="8777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Achieved: </a:t>
            </a:r>
            <a:r>
              <a:rPr lang="en-US" altLang="zh-CN" dirty="0">
                <a:latin typeface="Arial" charset="0"/>
              </a:rPr>
              <a:t>Automatically Recover from “Bad” Input Units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80519" y="1969532"/>
            <a:ext cx="5782962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0" y="2769632"/>
            <a:ext cx="2514600" cy="2514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10993" y="24003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Legal input units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9047" y="203096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Illegal input units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50468" y="1584805"/>
            <a:ext cx="5443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Program doesn’t crash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on any input unit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61512" y="3493532"/>
            <a:ext cx="658575" cy="658575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>
          <a:xfrm>
            <a:off x="2316865" y="3670185"/>
            <a:ext cx="807335" cy="816734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4900851"/>
            <a:ext cx="658575" cy="6585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88929" y="4900851"/>
            <a:ext cx="658575" cy="658575"/>
          </a:xfrm>
          <a:prstGeom prst="rect">
            <a:avLst/>
          </a:prstGeom>
        </p:spPr>
      </p:pic>
      <p:sp>
        <p:nvSpPr>
          <p:cNvPr id="23" name="Explosion 1 22"/>
          <p:cNvSpPr/>
          <p:nvPr/>
        </p:nvSpPr>
        <p:spPr>
          <a:xfrm>
            <a:off x="6244282" y="5077504"/>
            <a:ext cx="807335" cy="816734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1808663" y="5077504"/>
            <a:ext cx="807335" cy="816734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80516" y="1969532"/>
            <a:ext cx="5782962" cy="41148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24201" y="3493532"/>
            <a:ext cx="1981200" cy="2403898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602522" y="4477541"/>
            <a:ext cx="3618298" cy="507831"/>
            <a:chOff x="3339932" y="3244334"/>
            <a:chExt cx="3618298" cy="507831"/>
          </a:xfrm>
        </p:grpSpPr>
        <p:sp>
          <p:nvSpPr>
            <p:cNvPr id="30" name="Rectangle 29"/>
            <p:cNvSpPr/>
            <p:nvPr/>
          </p:nvSpPr>
          <p:spPr>
            <a:xfrm>
              <a:off x="3352800" y="3352800"/>
              <a:ext cx="35052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39932" y="3244334"/>
              <a:ext cx="3618298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700" u="sng" dirty="0">
                  <a:solidFill>
                    <a:prstClr val="white"/>
                  </a:solidFill>
                  <a:latin typeface="Consolas" charset="0"/>
                  <a:ea typeface="Consolas" charset="0"/>
                  <a:cs typeface="Consolas" charset="0"/>
                </a:rPr>
                <a:t>process input unit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353055" y="2741012"/>
            <a:ext cx="443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Automatically skip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these “bad” input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units</a:t>
            </a:r>
          </a:p>
        </p:txBody>
      </p:sp>
    </p:spTree>
    <p:extLst>
      <p:ext uri="{BB962C8B-B14F-4D97-AF65-F5344CB8AC3E}">
        <p14:creationId xmlns:p14="http://schemas.microsoft.com/office/powerpoint/2010/main" val="99129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777">
        <p:fade/>
      </p:transition>
    </mc:Choice>
    <mc:Fallback xmlns="">
      <p:transition spd="med" advTm="877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3" grpId="0"/>
      <p:bldP spid="2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267202" y="4815422"/>
            <a:ext cx="490261" cy="1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Achieved: </a:t>
            </a:r>
            <a:r>
              <a:rPr lang="en-US" altLang="zh-CN" sz="4000" dirty="0">
                <a:latin typeface="Arial" charset="0"/>
              </a:rPr>
              <a:t>Automatically Recover</a:t>
            </a:r>
            <a:br>
              <a:rPr lang="en-US" altLang="zh-CN" sz="4000" dirty="0">
                <a:latin typeface="Arial" charset="0"/>
              </a:rPr>
            </a:br>
            <a:r>
              <a:rPr lang="en-US" altLang="zh-CN" sz="4000" dirty="0">
                <a:latin typeface="Arial" charset="0"/>
              </a:rPr>
              <a:t>from “Bad” Input Units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47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  <a:latin typeface="Arial" charset="0"/>
              </a:rPr>
              <a:t>Input unit</a:t>
            </a:r>
            <a:endParaRPr lang="en-US" sz="200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2408" y="1762129"/>
            <a:ext cx="615668" cy="615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57200" y="3069882"/>
            <a:ext cx="6019800" cy="427008"/>
            <a:chOff x="457200" y="1600200"/>
            <a:chExt cx="6019800" cy="427008"/>
          </a:xfrm>
        </p:grpSpPr>
        <p:sp>
          <p:nvSpPr>
            <p:cNvPr id="23" name="Rectangle 22"/>
            <p:cNvSpPr/>
            <p:nvPr/>
          </p:nvSpPr>
          <p:spPr>
            <a:xfrm>
              <a:off x="533400" y="1632527"/>
              <a:ext cx="53340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19" name="内容占位符 2"/>
            <p:cNvSpPr txBox="1">
              <a:spLocks/>
            </p:cNvSpPr>
            <p:nvPr/>
          </p:nvSpPr>
          <p:spPr>
            <a:xfrm>
              <a:off x="457200" y="1600200"/>
              <a:ext cx="6019800" cy="42700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/>
                <a:buNone/>
              </a:pPr>
              <a:r>
                <a:rPr lang="en-US" altLang="zh-CN" u="sng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split input into input units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6851" y="4330795"/>
            <a:ext cx="3618298" cy="507831"/>
            <a:chOff x="3339932" y="3244334"/>
            <a:chExt cx="3618298" cy="507831"/>
          </a:xfrm>
        </p:grpSpPr>
        <p:sp>
          <p:nvSpPr>
            <p:cNvPr id="30" name="Rectangle 29"/>
            <p:cNvSpPr/>
            <p:nvPr/>
          </p:nvSpPr>
          <p:spPr>
            <a:xfrm>
              <a:off x="3352800" y="3352800"/>
              <a:ext cx="35052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339932" y="3244334"/>
              <a:ext cx="3618298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700" u="sng" dirty="0">
                  <a:solidFill>
                    <a:prstClr val="white"/>
                  </a:solidFill>
                  <a:latin typeface="Consolas" charset="0"/>
                  <a:ea typeface="Consolas" charset="0"/>
                  <a:cs typeface="Consolas" charset="0"/>
                </a:rPr>
                <a:t>process input unit</a:t>
              </a:r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4210160" y="1509258"/>
            <a:ext cx="1104681" cy="1219831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8001" y="2185718"/>
            <a:ext cx="418923" cy="41892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005392" y="1607848"/>
            <a:ext cx="111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Discard</a:t>
            </a:r>
            <a:endParaRPr lang="en-US" sz="2000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202882" y="2736930"/>
            <a:ext cx="3359718" cy="156075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38784" y="2736928"/>
            <a:ext cx="2409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Continue execution</a:t>
            </a:r>
          </a:p>
        </p:txBody>
      </p:sp>
    </p:spTree>
    <p:extLst>
      <p:ext uri="{BB962C8B-B14F-4D97-AF65-F5344CB8AC3E}">
        <p14:creationId xmlns:p14="http://schemas.microsoft.com/office/powerpoint/2010/main" val="9028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313"/>
    </mc:Choice>
    <mc:Fallback xmlns="">
      <p:transition advTm="30313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Achieved: </a:t>
            </a:r>
            <a:r>
              <a:rPr lang="en-US" altLang="zh-CN" sz="4000" dirty="0">
                <a:latin typeface="Arial" charset="0"/>
              </a:rPr>
              <a:t>Automatically Recover</a:t>
            </a:r>
            <a:br>
              <a:rPr lang="en-US" altLang="zh-CN" sz="4000" dirty="0">
                <a:latin typeface="Arial" charset="0"/>
              </a:rPr>
            </a:br>
            <a:r>
              <a:rPr lang="en-US" altLang="zh-CN" sz="4000" dirty="0">
                <a:latin typeface="Arial" charset="0"/>
              </a:rPr>
              <a:t>from “Bad” Input Units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48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19618" y="2102286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charset="0"/>
              </a:rPr>
              <a:t>Input unit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86000" y="2102288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33801" y="1597619"/>
            <a:ext cx="4501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As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if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the “bad”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input unit never</a:t>
            </a:r>
            <a:r>
              <a:rPr lang="zh-CN" altLang="en-US" sz="20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zh-CN" sz="2000" dirty="0">
                <a:solidFill>
                  <a:srgbClr val="00B050"/>
                </a:solidFill>
                <a:latin typeface="Arial" charset="0"/>
              </a:rPr>
              <a:t>existed</a:t>
            </a:r>
            <a:endParaRPr lang="zh-CN" altLang="en-US" sz="2000" dirty="0">
              <a:solidFill>
                <a:srgbClr val="00B050"/>
              </a:solidFill>
              <a:latin typeface="Arial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57200" y="3069882"/>
            <a:ext cx="6019800" cy="427008"/>
            <a:chOff x="457200" y="1600200"/>
            <a:chExt cx="6019800" cy="427008"/>
          </a:xfrm>
        </p:grpSpPr>
        <p:sp>
          <p:nvSpPr>
            <p:cNvPr id="19" name="Rectangle 18"/>
            <p:cNvSpPr/>
            <p:nvPr/>
          </p:nvSpPr>
          <p:spPr>
            <a:xfrm>
              <a:off x="533400" y="1632527"/>
              <a:ext cx="53340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20" name="内容占位符 2"/>
            <p:cNvSpPr txBox="1">
              <a:spLocks/>
            </p:cNvSpPr>
            <p:nvPr/>
          </p:nvSpPr>
          <p:spPr>
            <a:xfrm>
              <a:off x="457200" y="1600200"/>
              <a:ext cx="6019800" cy="427008"/>
            </a:xfrm>
            <a:prstGeom prst="rect">
              <a:avLst/>
            </a:prstGeom>
          </p:spPr>
          <p:txBody>
            <a:bodyPr>
              <a:normAutofit fontScale="850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/>
                <a:buNone/>
              </a:pPr>
              <a:r>
                <a:rPr lang="en-US" altLang="zh-CN" u="sng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split input into input units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6851" y="4330795"/>
            <a:ext cx="3618298" cy="507831"/>
            <a:chOff x="3339932" y="3244334"/>
            <a:chExt cx="3618298" cy="507831"/>
          </a:xfrm>
        </p:grpSpPr>
        <p:sp>
          <p:nvSpPr>
            <p:cNvPr id="25" name="Rectangle 24"/>
            <p:cNvSpPr/>
            <p:nvPr/>
          </p:nvSpPr>
          <p:spPr>
            <a:xfrm>
              <a:off x="3352800" y="3352800"/>
              <a:ext cx="35052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39932" y="3244334"/>
              <a:ext cx="3618298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700" u="sng" dirty="0">
                  <a:solidFill>
                    <a:prstClr val="white"/>
                  </a:solidFill>
                  <a:latin typeface="Consolas" charset="0"/>
                  <a:ea typeface="Consolas" charset="0"/>
                  <a:cs typeface="Consolas" charset="0"/>
                </a:rPr>
                <a:t>process input unit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4267202" y="4815422"/>
            <a:ext cx="490261" cy="1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202882" y="2736930"/>
            <a:ext cx="3359718" cy="156075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38784" y="2736928"/>
            <a:ext cx="2409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Continue execution</a:t>
            </a:r>
          </a:p>
        </p:txBody>
      </p:sp>
    </p:spTree>
    <p:extLst>
      <p:ext uri="{BB962C8B-B14F-4D97-AF65-F5344CB8AC3E}">
        <p14:creationId xmlns:p14="http://schemas.microsoft.com/office/powerpoint/2010/main" val="11116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1226"/>
    </mc:Choice>
    <mc:Fallback xmlns="">
      <p:transition advTm="112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12101 -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12153 -1.8518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80519" y="1969532"/>
            <a:ext cx="5782962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38329" y="16002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All possible input units</a:t>
            </a:r>
          </a:p>
        </p:txBody>
      </p:sp>
      <p:sp>
        <p:nvSpPr>
          <p:cNvPr id="9" name="Oval 8"/>
          <p:cNvSpPr/>
          <p:nvPr/>
        </p:nvSpPr>
        <p:spPr>
          <a:xfrm>
            <a:off x="2286000" y="2769632"/>
            <a:ext cx="2514600" cy="2514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10993" y="24003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Legal input units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9047" y="203096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Illegal input units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4201" y="3493532"/>
            <a:ext cx="1981200" cy="2403898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7359" y="3493532"/>
            <a:ext cx="1900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Program doesn’t crash on these input units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61512" y="3493532"/>
            <a:ext cx="658575" cy="658575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>
          <a:xfrm>
            <a:off x="2316865" y="3670185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88929" y="4900851"/>
            <a:ext cx="658575" cy="658575"/>
          </a:xfrm>
          <a:prstGeom prst="rect">
            <a:avLst/>
          </a:prstGeom>
        </p:spPr>
      </p:pic>
      <p:sp>
        <p:nvSpPr>
          <p:cNvPr id="28" name="Explosion 1 27"/>
          <p:cNvSpPr/>
          <p:nvPr/>
        </p:nvSpPr>
        <p:spPr>
          <a:xfrm>
            <a:off x="6244282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4900851"/>
            <a:ext cx="658575" cy="658575"/>
          </a:xfrm>
          <a:prstGeom prst="rect">
            <a:avLst/>
          </a:prstGeom>
        </p:spPr>
      </p:pic>
      <p:sp>
        <p:nvSpPr>
          <p:cNvPr id="23" name="Explosion 1 22"/>
          <p:cNvSpPr/>
          <p:nvPr/>
        </p:nvSpPr>
        <p:spPr>
          <a:xfrm>
            <a:off x="1808663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4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7"/>
    </mc:Choice>
    <mc:Fallback xmlns="">
      <p:transition spd="slow" advTm="877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98239" y="3993706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Video</a:t>
            </a:r>
            <a:r>
              <a:rPr lang="zh-CN" altLang="en-US" sz="2400" dirty="0">
                <a:latin typeface="+mj-lt"/>
              </a:rPr>
              <a:t> </a:t>
            </a:r>
            <a:r>
              <a:rPr lang="en-US" altLang="zh-CN" sz="2400" dirty="0">
                <a:latin typeface="+mj-lt"/>
              </a:rPr>
              <a:t>player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1998" y="2895600"/>
            <a:ext cx="2" cy="7620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365507" y="999762"/>
            <a:ext cx="1283264" cy="1105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Video</a:t>
            </a:r>
            <a:r>
              <a:rPr lang="zh-CN" altLang="en-US" sz="2000" dirty="0">
                <a:latin typeface="Arial" charset="0"/>
              </a:rPr>
              <a:t> </a:t>
            </a:r>
            <a:r>
              <a:rPr lang="en-US" altLang="zh-CN" sz="2000" dirty="0">
                <a:latin typeface="Arial" charset="0"/>
              </a:rPr>
              <a:t>frame</a:t>
            </a:r>
            <a:endParaRPr lang="en-US" sz="2000" dirty="0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75414" y="1151140"/>
            <a:ext cx="1283264" cy="1105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Video</a:t>
            </a:r>
            <a:r>
              <a:rPr lang="zh-CN" altLang="en-US" sz="2000" dirty="0">
                <a:latin typeface="Arial" charset="0"/>
              </a:rPr>
              <a:t> </a:t>
            </a:r>
            <a:r>
              <a:rPr lang="en-US" altLang="zh-CN" sz="2000" dirty="0">
                <a:latin typeface="Arial" charset="0"/>
              </a:rPr>
              <a:t>frame</a:t>
            </a:r>
            <a:endParaRPr lang="en-US" sz="2000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85321" y="1302518"/>
            <a:ext cx="1283264" cy="1105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Video</a:t>
            </a:r>
            <a:r>
              <a:rPr lang="zh-CN" altLang="en-US" sz="2000" dirty="0">
                <a:latin typeface="Arial" charset="0"/>
              </a:rPr>
              <a:t> </a:t>
            </a:r>
            <a:r>
              <a:rPr lang="en-US" altLang="zh-CN" sz="2000" dirty="0">
                <a:latin typeface="Arial" charset="0"/>
              </a:rPr>
              <a:t>frame</a:t>
            </a:r>
            <a:endParaRPr lang="en-US" sz="2000" dirty="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95228" y="1453896"/>
            <a:ext cx="1283264" cy="1105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Video</a:t>
            </a:r>
            <a:r>
              <a:rPr lang="zh-CN" altLang="en-US" sz="2000" dirty="0">
                <a:latin typeface="Arial" charset="0"/>
              </a:rPr>
              <a:t> </a:t>
            </a:r>
            <a:r>
              <a:rPr lang="en-US" altLang="zh-CN" sz="2000" dirty="0">
                <a:latin typeface="Arial" charset="0"/>
              </a:rPr>
              <a:t>frame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2"/>
    </mc:Choice>
    <mc:Fallback xmlns="">
      <p:transition spd="slow" advTm="3612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38329" y="16002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All possible input units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80519" y="1969532"/>
            <a:ext cx="5782962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4900851"/>
            <a:ext cx="658575" cy="65857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88929" y="4900851"/>
            <a:ext cx="658575" cy="658575"/>
          </a:xfrm>
          <a:prstGeom prst="rect">
            <a:avLst/>
          </a:prstGeom>
        </p:spPr>
      </p:pic>
      <p:sp>
        <p:nvSpPr>
          <p:cNvPr id="31" name="Explosion 1 30"/>
          <p:cNvSpPr/>
          <p:nvPr/>
        </p:nvSpPr>
        <p:spPr>
          <a:xfrm>
            <a:off x="6244282" y="5077504"/>
            <a:ext cx="807335" cy="816734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124201" y="3493532"/>
            <a:ext cx="1981200" cy="2403898"/>
          </a:xfrm>
          <a:custGeom>
            <a:avLst/>
            <a:gdLst>
              <a:gd name="connsiteX0" fmla="*/ 1556398 w 1981200"/>
              <a:gd name="connsiteY0" fmla="*/ 0 h 2403898"/>
              <a:gd name="connsiteX1" fmla="*/ 1981200 w 1981200"/>
              <a:gd name="connsiteY1" fmla="*/ 0 h 2403898"/>
              <a:gd name="connsiteX2" fmla="*/ 1981200 w 1981200"/>
              <a:gd name="connsiteY2" fmla="*/ 2403898 h 2403898"/>
              <a:gd name="connsiteX3" fmla="*/ 0 w 1981200"/>
              <a:gd name="connsiteY3" fmla="*/ 2403898 h 2403898"/>
              <a:gd name="connsiteX4" fmla="*/ 0 w 1981200"/>
              <a:gd name="connsiteY4" fmla="*/ 1717625 h 2403898"/>
              <a:gd name="connsiteX5" fmla="*/ 45216 w 1981200"/>
              <a:gd name="connsiteY5" fmla="*/ 1734175 h 2403898"/>
              <a:gd name="connsiteX6" fmla="*/ 419099 w 1981200"/>
              <a:gd name="connsiteY6" fmla="*/ 1790700 h 2403898"/>
              <a:gd name="connsiteX7" fmla="*/ 1676399 w 1981200"/>
              <a:gd name="connsiteY7" fmla="*/ 533400 h 2403898"/>
              <a:gd name="connsiteX8" fmla="*/ 1577594 w 1981200"/>
              <a:gd name="connsiteY8" fmla="*/ 44002 h 240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200" h="2403898">
                <a:moveTo>
                  <a:pt x="1556398" y="0"/>
                </a:moveTo>
                <a:lnTo>
                  <a:pt x="1981200" y="0"/>
                </a:lnTo>
                <a:lnTo>
                  <a:pt x="1981200" y="2403898"/>
                </a:lnTo>
                <a:lnTo>
                  <a:pt x="0" y="2403898"/>
                </a:lnTo>
                <a:lnTo>
                  <a:pt x="0" y="1717625"/>
                </a:lnTo>
                <a:lnTo>
                  <a:pt x="45216" y="1734175"/>
                </a:lnTo>
                <a:cubicBezTo>
                  <a:pt x="163326" y="1770910"/>
                  <a:pt x="288901" y="1790700"/>
                  <a:pt x="419099" y="1790700"/>
                </a:cubicBezTo>
                <a:cubicBezTo>
                  <a:pt x="1113487" y="1790700"/>
                  <a:pt x="1676399" y="1227788"/>
                  <a:pt x="1676399" y="533400"/>
                </a:cubicBezTo>
                <a:cubicBezTo>
                  <a:pt x="1676399" y="359803"/>
                  <a:pt x="1641217" y="194423"/>
                  <a:pt x="1577594" y="44002"/>
                </a:cubicBezTo>
                <a:close/>
              </a:path>
            </a:pathLst>
          </a:custGeom>
          <a:solidFill>
            <a:srgbClr val="92D050">
              <a:alpha val="70000"/>
            </a:srgb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09047" y="203096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Illegal input units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07359" y="3493532"/>
            <a:ext cx="1900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Program doesn’t crash on these input units</a:t>
            </a:r>
          </a:p>
        </p:txBody>
      </p:sp>
      <p:sp>
        <p:nvSpPr>
          <p:cNvPr id="28" name="Explosion 1 27"/>
          <p:cNvSpPr/>
          <p:nvPr/>
        </p:nvSpPr>
        <p:spPr>
          <a:xfrm>
            <a:off x="1808663" y="5077504"/>
            <a:ext cx="807335" cy="816734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74114" y="1624763"/>
            <a:ext cx="5782962" cy="44712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Not A Goal</a:t>
            </a:r>
            <a:r>
              <a:rPr lang="en-US" sz="3600" dirty="0">
                <a:solidFill>
                  <a:prstClr val="black"/>
                </a:solidFill>
              </a:rPr>
              <a:t>: Discard All Illegal Input Units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10993" y="24003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Legal input units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86000" y="2769632"/>
            <a:ext cx="2514600" cy="2514600"/>
            <a:chOff x="2286000" y="2769632"/>
            <a:chExt cx="2514600" cy="2514600"/>
          </a:xfrm>
        </p:grpSpPr>
        <p:sp>
          <p:nvSpPr>
            <p:cNvPr id="20" name="Oval 19"/>
            <p:cNvSpPr/>
            <p:nvPr/>
          </p:nvSpPr>
          <p:spPr>
            <a:xfrm>
              <a:off x="2286000" y="2769632"/>
              <a:ext cx="2514600" cy="2514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24200" y="3493532"/>
              <a:ext cx="1676400" cy="1790700"/>
            </a:xfrm>
            <a:custGeom>
              <a:avLst/>
              <a:gdLst>
                <a:gd name="connsiteX0" fmla="*/ 0 w 1676400"/>
                <a:gd name="connsiteY0" fmla="*/ 0 h 1790700"/>
                <a:gd name="connsiteX1" fmla="*/ 1553712 w 1676400"/>
                <a:gd name="connsiteY1" fmla="*/ 0 h 1790700"/>
                <a:gd name="connsiteX2" fmla="*/ 1577595 w 1676400"/>
                <a:gd name="connsiteY2" fmla="*/ 44002 h 1790700"/>
                <a:gd name="connsiteX3" fmla="*/ 1676400 w 1676400"/>
                <a:gd name="connsiteY3" fmla="*/ 533400 h 1790700"/>
                <a:gd name="connsiteX4" fmla="*/ 419100 w 1676400"/>
                <a:gd name="connsiteY4" fmla="*/ 1790700 h 1790700"/>
                <a:gd name="connsiteX5" fmla="*/ 45218 w 1676400"/>
                <a:gd name="connsiteY5" fmla="*/ 1734175 h 1790700"/>
                <a:gd name="connsiteX6" fmla="*/ 0 w 1676400"/>
                <a:gd name="connsiteY6" fmla="*/ 1717625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400" h="1790700">
                  <a:moveTo>
                    <a:pt x="0" y="0"/>
                  </a:moveTo>
                  <a:lnTo>
                    <a:pt x="1553712" y="0"/>
                  </a:lnTo>
                  <a:lnTo>
                    <a:pt x="1577595" y="44002"/>
                  </a:lnTo>
                  <a:cubicBezTo>
                    <a:pt x="1641218" y="194423"/>
                    <a:pt x="1676400" y="359803"/>
                    <a:pt x="1676400" y="533400"/>
                  </a:cubicBezTo>
                  <a:cubicBezTo>
                    <a:pt x="1676400" y="1227788"/>
                    <a:pt x="1113488" y="1790700"/>
                    <a:pt x="419100" y="1790700"/>
                  </a:cubicBezTo>
                  <a:cubicBezTo>
                    <a:pt x="288902" y="1790700"/>
                    <a:pt x="163327" y="1770910"/>
                    <a:pt x="45218" y="1734175"/>
                  </a:cubicBezTo>
                  <a:lnTo>
                    <a:pt x="0" y="1717625"/>
                  </a:lnTo>
                  <a:close/>
                </a:path>
              </a:pathLst>
            </a:custGeom>
            <a:solidFill>
              <a:srgbClr val="92D050">
                <a:alpha val="70000"/>
              </a:srgbClr>
            </a:solidFill>
            <a:ln>
              <a:noFill/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61512" y="3493532"/>
            <a:ext cx="658575" cy="658575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>
          <a:xfrm>
            <a:off x="2316865" y="3670185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22242" y="273335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 a goal to </a:t>
            </a:r>
            <a:r>
              <a:rPr lang="en-US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discard all illegal </a:t>
            </a:r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input units</a:t>
            </a:r>
          </a:p>
        </p:txBody>
      </p:sp>
    </p:spTree>
    <p:extLst>
      <p:ext uri="{BB962C8B-B14F-4D97-AF65-F5344CB8AC3E}">
        <p14:creationId xmlns:p14="http://schemas.microsoft.com/office/powerpoint/2010/main" val="179778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777">
        <p:fade/>
      </p:transition>
    </mc:Choice>
    <mc:Fallback xmlns="">
      <p:transition spd="med" advTm="8777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RIFL</a:t>
            </a:r>
            <a:br>
              <a:rPr lang="en-US" altLang="zh-CN" dirty="0"/>
            </a:br>
            <a:r>
              <a:rPr lang="en-US" altLang="zh-CN" sz="2800" dirty="0"/>
              <a:t>(Robust</a:t>
            </a:r>
            <a:r>
              <a:rPr lang="zh-CN" altLang="en-US" sz="2800" dirty="0"/>
              <a:t> </a:t>
            </a:r>
            <a:r>
              <a:rPr lang="en-US" altLang="zh-CN" sz="2800" dirty="0"/>
              <a:t>Input</a:t>
            </a:r>
            <a:r>
              <a:rPr lang="zh-CN" altLang="en-US" sz="2800" dirty="0"/>
              <a:t> </a:t>
            </a:r>
            <a:r>
              <a:rPr lang="en-US" altLang="zh-CN" sz="2800" dirty="0"/>
              <a:t>Filtering</a:t>
            </a:r>
            <a:r>
              <a:rPr lang="zh-CN" altLang="en-US" sz="2800" dirty="0"/>
              <a:t> </a:t>
            </a:r>
            <a:r>
              <a:rPr lang="en-US" altLang="zh-CN" sz="2800" dirty="0"/>
              <a:t>Language)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Research Vehicle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7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21"/>
    </mc:Choice>
    <mc:Fallback xmlns="">
      <p:transition spd="slow" advTm="13021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90600" y="2286000"/>
            <a:ext cx="41148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1677988"/>
            <a:ext cx="1820562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Syntax for Text Files</a:t>
            </a:r>
            <a:endParaRPr kumimoji="1" lang="zh-CN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err="1">
                <a:latin typeface="Consolas" charset="0"/>
                <a:ea typeface="Consolas" charset="0"/>
                <a:cs typeface="Consolas" charset="0"/>
              </a:rPr>
              <a:t>inspectt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e, f, du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process input unit</a:t>
            </a:r>
          </a:p>
          <a:p>
            <a:pPr marL="0" indent="0">
              <a:buNone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zh-CN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  </a:t>
            </a:r>
            <a:r>
              <a:rPr lang="mr-IN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–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loop condition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  </a:t>
            </a:r>
            <a:r>
              <a:rPr lang="mr-IN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–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input file handle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du </a:t>
            </a:r>
            <a:r>
              <a:rPr lang="mr-IN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–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end-of-unit delimiter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3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37"/>
    </mc:Choice>
    <mc:Fallback xmlns="">
      <p:transition spd="slow" advTm="12137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CSV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7" y="2981713"/>
            <a:ext cx="8229603" cy="314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inspectt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(!end(f), f, ‘\n’)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...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inspectt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(..., f, ‘,’)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00369" y="1876510"/>
            <a:ext cx="817853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A,B,C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1,2,3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39903" y="3727980"/>
            <a:ext cx="1766644" cy="369332"/>
            <a:chOff x="983926" y="3279943"/>
            <a:chExt cx="1766644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983926" y="3279943"/>
              <a:ext cx="817853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A,B,C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32717" y="3279943"/>
              <a:ext cx="817853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1,2,3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90800" y="4927071"/>
            <a:ext cx="1195788" cy="369332"/>
            <a:chOff x="1490475" y="4433240"/>
            <a:chExt cx="1195788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490475" y="4433240"/>
              <a:ext cx="311304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32717" y="4433240"/>
              <a:ext cx="311304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>
                  <a:latin typeface="Consolas" charset="0"/>
                  <a:ea typeface="Consolas" charset="0"/>
                  <a:cs typeface="Consolas" charset="0"/>
                </a:rPr>
                <a:t>B</a:t>
              </a:r>
              <a:endParaRPr 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74959" y="4433240"/>
              <a:ext cx="311304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C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24201" y="3707241"/>
            <a:ext cx="1066800" cy="48376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847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66"/>
    </mc:Choice>
    <mc:Fallback xmlns="">
      <p:transition spd="slow" advTm="157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90600" y="2286000"/>
            <a:ext cx="41148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1675070"/>
            <a:ext cx="22860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Syntax for Binary Files</a:t>
            </a:r>
            <a:endParaRPr kumimoji="1" lang="zh-CN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54</a:t>
            </a:fld>
            <a:endParaRPr lang="en-US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err="1">
                <a:latin typeface="Consolas" charset="0"/>
                <a:ea typeface="Consolas" charset="0"/>
                <a:cs typeface="Consolas" charset="0"/>
              </a:rPr>
              <a:t>inspectb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e, f, o, w</a:t>
            </a: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zh-CN" u="sng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process input unit</a:t>
            </a:r>
          </a:p>
          <a:p>
            <a:pPr marL="0" indent="0">
              <a:buNone/>
            </a:pPr>
            <a:r>
              <a:rPr lang="en-US" altLang="zh-CN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zh-CN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zh-CN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 </a:t>
            </a:r>
            <a:r>
              <a:rPr lang="mr-IN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–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loop condition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 </a:t>
            </a:r>
            <a:r>
              <a:rPr lang="mr-IN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–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input file handle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o </a:t>
            </a:r>
            <a:r>
              <a:rPr lang="mr-IN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–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offset of length field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w </a:t>
            </a:r>
            <a:r>
              <a:rPr lang="mr-IN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–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width of length field</a:t>
            </a:r>
          </a:p>
        </p:txBody>
      </p:sp>
    </p:spTree>
    <p:extLst>
      <p:ext uri="{BB962C8B-B14F-4D97-AF65-F5344CB8AC3E}">
        <p14:creationId xmlns:p14="http://schemas.microsoft.com/office/powerpoint/2010/main" val="147147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10"/>
    </mc:Choice>
    <mc:Fallback xmlns="">
      <p:transition spd="slow" advTm="1541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PCAP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399"/>
            <a:ext cx="8229600" cy="25447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inspectb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(true, f, 12, 4)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...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Packet</a:t>
            </a:r>
            <a:endParaRPr lang="en-US" sz="2000" dirty="0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5999" y="2099580"/>
            <a:ext cx="4800601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799" y="2099578"/>
            <a:ext cx="1072793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Packet</a:t>
            </a:r>
            <a:endParaRPr lang="en-US" sz="20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2099577"/>
            <a:ext cx="609600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charset="0"/>
              </a:rPr>
              <a:t>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6943" y="2640841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12 bytes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27462" y="2640841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4 bytes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7618" y="2640841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“n” bytes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Elbow Connector 10"/>
          <p:cNvCxnSpPr>
            <a:stCxn id="12" idx="0"/>
            <a:endCxn id="16" idx="1"/>
          </p:cNvCxnSpPr>
          <p:nvPr/>
        </p:nvCxnSpPr>
        <p:spPr>
          <a:xfrm rot="16200000" flipH="1">
            <a:off x="4060438" y="1772938"/>
            <a:ext cx="710541" cy="1363818"/>
          </a:xfrm>
          <a:prstGeom prst="bentConnector4">
            <a:avLst>
              <a:gd name="adj1" fmla="val -32173"/>
              <a:gd name="adj2" fmla="val 61175"/>
            </a:avLst>
          </a:prstGeom>
          <a:ln>
            <a:solidFill>
              <a:srgbClr val="0070C0"/>
            </a:solidFill>
            <a:prstDash val="dash"/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5800" y="1971086"/>
            <a:ext cx="1545574" cy="839031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09704" y="1949142"/>
            <a:ext cx="1531783" cy="839031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07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44"/>
    </mc:Choice>
    <mc:Fallback xmlns="">
      <p:transition spd="slow" advTm="138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  <p:bldP spid="1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EE9DC4-DEC5-F344-89A4-2B68C283B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kumimoji="1" lang="en-US" altLang="zh-CN" dirty="0"/>
              <a:t>Consequences of Filtered Iterators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71FC13F-CD12-1746-AD38-F11795224D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C6CB2C-8412-0D4C-A3F3-458838A6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585E87-F9E0-2A4F-B05F-5E65AA8C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24D0B7-8133-5540-8914-357054B8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269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User</a:t>
            </a:r>
            <a:r>
              <a:rPr lang="zh-CN" altLang="en-US" dirty="0"/>
              <a:t> </a:t>
            </a:r>
            <a:r>
              <a:rPr lang="en-US" altLang="zh-CN" dirty="0"/>
              <a:t>Study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Participants</a:t>
            </a:r>
            <a:r>
              <a:rPr lang="en-US" altLang="zh-CN" b="1" dirty="0"/>
              <a:t>: </a:t>
            </a:r>
            <a:r>
              <a:rPr lang="en-US" altLang="zh-CN" dirty="0"/>
              <a:t>Computer</a:t>
            </a:r>
            <a:r>
              <a:rPr lang="zh-CN" altLang="en-US" dirty="0"/>
              <a:t> </a:t>
            </a:r>
            <a:r>
              <a:rPr lang="en-US" altLang="zh-CN" dirty="0"/>
              <a:t>science</a:t>
            </a:r>
            <a:r>
              <a:rPr lang="zh-CN" altLang="en-US" dirty="0"/>
              <a:t> </a:t>
            </a:r>
            <a:r>
              <a:rPr lang="en-US" altLang="zh-CN" dirty="0"/>
              <a:t>graduate</a:t>
            </a:r>
            <a:r>
              <a:rPr lang="zh-CN" altLang="en-US" dirty="0"/>
              <a:t> </a:t>
            </a:r>
            <a:r>
              <a:rPr lang="en-US" altLang="zh-CN" dirty="0"/>
              <a:t>students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post-docs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MIT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RIFL group</a:t>
            </a:r>
          </a:p>
          <a:p>
            <a:pPr lvl="1"/>
            <a:r>
              <a:rPr lang="en-US" dirty="0"/>
              <a:t>Control group: RIFL </a:t>
            </a:r>
            <a:r>
              <a:rPr lang="en-US" i="1" dirty="0"/>
              <a:t>excluding</a:t>
            </a:r>
            <a:r>
              <a:rPr lang="en-US" dirty="0"/>
              <a:t> filtered iterators</a:t>
            </a:r>
          </a:p>
          <a:p>
            <a:endParaRPr lang="en-US" dirty="0"/>
          </a:p>
          <a:p>
            <a:r>
              <a:rPr lang="en-US" altLang="zh-CN" dirty="0"/>
              <a:t>Thumbnail</a:t>
            </a:r>
            <a:r>
              <a:rPr lang="zh-CN" altLang="en-US" dirty="0"/>
              <a:t> </a:t>
            </a:r>
            <a:r>
              <a:rPr lang="en-US" altLang="zh-CN" dirty="0"/>
              <a:t>generator</a:t>
            </a:r>
            <a:r>
              <a:rPr lang="zh-CN" altLang="en-US" dirty="0"/>
              <a:t> </a:t>
            </a:r>
            <a:r>
              <a:rPr lang="en-US" dirty="0"/>
              <a:t>task</a:t>
            </a:r>
          </a:p>
          <a:p>
            <a:pPr lvl="1"/>
            <a:r>
              <a:rPr lang="en-US" altLang="zh-CN" dirty="0"/>
              <a:t>Time:</a:t>
            </a:r>
            <a:r>
              <a:rPr lang="zh-CN" altLang="en-US" dirty="0"/>
              <a:t> </a:t>
            </a:r>
            <a:r>
              <a:rPr lang="en-US" altLang="zh-CN" dirty="0"/>
              <a:t>Unlimited</a:t>
            </a:r>
            <a:r>
              <a:rPr lang="zh-CN" altLang="en-US" dirty="0"/>
              <a:t> </a:t>
            </a:r>
            <a:r>
              <a:rPr lang="en-US" altLang="zh-CN" dirty="0"/>
              <a:t>(took</a:t>
            </a:r>
            <a:r>
              <a:rPr lang="zh-CN" altLang="en-US" dirty="0"/>
              <a:t> </a:t>
            </a:r>
            <a:r>
              <a:rPr lang="en-US" dirty="0"/>
              <a:t>15-</a:t>
            </a:r>
            <a:r>
              <a:rPr lang="en-US" altLang="zh-CN" dirty="0"/>
              <a:t>75</a:t>
            </a:r>
            <a:r>
              <a:rPr lang="zh-CN" altLang="en-US" dirty="0"/>
              <a:t> </a:t>
            </a:r>
            <a:r>
              <a:rPr lang="en-US" altLang="zh-CN" dirty="0"/>
              <a:t>minutes)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84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44"/>
    </mc:Choice>
    <mc:Fallback xmlns="">
      <p:transition spd="slow" advTm="410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Images are Input Units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input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953000" cy="1335089"/>
          </a:xfrm>
        </p:spPr>
        <p:txBody>
          <a:bodyPr>
            <a:normAutofit fontScale="92500" lnSpcReduction="10000"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Img1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Img3 2 1 2 12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Img4 3 3 4 123456789012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58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3599" y="1529662"/>
            <a:ext cx="4041775" cy="639762"/>
          </a:xfrm>
        </p:spPr>
        <p:txBody>
          <a:bodyPr/>
          <a:lstStyle/>
          <a:p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output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943598" y="2169424"/>
            <a:ext cx="4041775" cy="1300163"/>
          </a:xfrm>
        </p:spPr>
        <p:txBody>
          <a:bodyPr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Img1 2</a:t>
            </a:r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Img2 3543</a:t>
            </a:r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Img3</a:t>
            </a:r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Img4 3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283615" y="4267200"/>
            <a:ext cx="3403185" cy="1815882"/>
            <a:chOff x="5283615" y="4267200"/>
            <a:chExt cx="3403185" cy="1815882"/>
          </a:xfrm>
        </p:grpSpPr>
        <p:sp>
          <p:nvSpPr>
            <p:cNvPr id="17" name="TextBox 16"/>
            <p:cNvSpPr txBox="1"/>
            <p:nvPr/>
          </p:nvSpPr>
          <p:spPr>
            <a:xfrm>
              <a:off x="5283615" y="4267200"/>
              <a:ext cx="1611662" cy="18158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Image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Scaling factor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Height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Width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41016" y="4636532"/>
              <a:ext cx="1345784" cy="107721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Thumbnail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895277" y="5175141"/>
              <a:ext cx="445739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457199" y="2453203"/>
            <a:ext cx="4343401" cy="366198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7400" y="2453203"/>
            <a:ext cx="2209800" cy="366198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7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31"/>
    </mc:Choice>
    <mc:Fallback xmlns="">
      <p:transition spd="slow" advTm="12631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Benign Input Units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input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953000" cy="4181476"/>
          </a:xfrm>
        </p:spPr>
        <p:txBody>
          <a:bodyPr>
            <a:normAutofit fontScale="92500" lnSpcReduction="10000"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Img1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CharS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b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CharPix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2 12a4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BufOvfVeryLongName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Div0S 0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Div0H 2 0 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HeapOvf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2 60000 1000 1234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BufOvfInt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2 16 268435457 </a:t>
            </a:r>
            <a:r>
              <a:rPr lang="en-US" dirty="0"/>
              <a:t>↩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12345678901234567890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Img3 2 1 2 12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Img4 3 3 4 123456789012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59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283615" y="4267200"/>
            <a:ext cx="3403185" cy="1815882"/>
            <a:chOff x="5257800" y="4771946"/>
            <a:chExt cx="3026508" cy="1815882"/>
          </a:xfrm>
        </p:grpSpPr>
        <p:sp>
          <p:nvSpPr>
            <p:cNvPr id="23" name="TextBox 22"/>
            <p:cNvSpPr txBox="1"/>
            <p:nvPr/>
          </p:nvSpPr>
          <p:spPr>
            <a:xfrm>
              <a:off x="5257800" y="4771946"/>
              <a:ext cx="1433277" cy="18158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Image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Scaling factor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Height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Width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87480" y="5141278"/>
              <a:ext cx="1196828" cy="107721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Thumbnail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6691077" y="5679887"/>
              <a:ext cx="396403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57201" y="2814637"/>
            <a:ext cx="4571999" cy="3433763"/>
          </a:xfrm>
          <a:custGeom>
            <a:avLst/>
            <a:gdLst>
              <a:gd name="connsiteX0" fmla="*/ 0 w 4571999"/>
              <a:gd name="connsiteY0" fmla="*/ 0 h 3433763"/>
              <a:gd name="connsiteX1" fmla="*/ 4571999 w 4571999"/>
              <a:gd name="connsiteY1" fmla="*/ 0 h 3433763"/>
              <a:gd name="connsiteX2" fmla="*/ 4571999 w 4571999"/>
              <a:gd name="connsiteY2" fmla="*/ 2738852 h 3433763"/>
              <a:gd name="connsiteX3" fmla="*/ 707 w 4571999"/>
              <a:gd name="connsiteY3" fmla="*/ 2738852 h 3433763"/>
              <a:gd name="connsiteX4" fmla="*/ 707 w 4571999"/>
              <a:gd name="connsiteY4" fmla="*/ 3378617 h 3433763"/>
              <a:gd name="connsiteX5" fmla="*/ 4571999 w 4571999"/>
              <a:gd name="connsiteY5" fmla="*/ 3378617 h 3433763"/>
              <a:gd name="connsiteX6" fmla="*/ 4571999 w 4571999"/>
              <a:gd name="connsiteY6" fmla="*/ 3433763 h 3433763"/>
              <a:gd name="connsiteX7" fmla="*/ 0 w 4571999"/>
              <a:gd name="connsiteY7" fmla="*/ 3433763 h 343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999" h="3433763">
                <a:moveTo>
                  <a:pt x="0" y="0"/>
                </a:moveTo>
                <a:lnTo>
                  <a:pt x="4571999" y="0"/>
                </a:lnTo>
                <a:lnTo>
                  <a:pt x="4571999" y="2738852"/>
                </a:lnTo>
                <a:lnTo>
                  <a:pt x="707" y="2738852"/>
                </a:lnTo>
                <a:lnTo>
                  <a:pt x="707" y="3378617"/>
                </a:lnTo>
                <a:lnTo>
                  <a:pt x="4571999" y="3378617"/>
                </a:lnTo>
                <a:lnTo>
                  <a:pt x="4571999" y="3433763"/>
                </a:lnTo>
                <a:lnTo>
                  <a:pt x="0" y="343376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199" y="2174872"/>
            <a:ext cx="4572001" cy="639765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009" y="5553488"/>
            <a:ext cx="4572001" cy="639765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85"/>
    </mc:Choice>
    <mc:Fallback xmlns="">
      <p:transition spd="slow" advTm="1548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98239" y="3993706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latin typeface="+mj-lt"/>
              </a:rPr>
              <a:t>Data</a:t>
            </a:r>
            <a:r>
              <a:rPr lang="zh-CN" altLang="en-US" sz="2400" dirty="0">
                <a:latin typeface="+mj-lt"/>
              </a:rPr>
              <a:t> </a:t>
            </a:r>
            <a:r>
              <a:rPr lang="en-US" altLang="zh-CN" sz="2400" dirty="0">
                <a:latin typeface="+mj-lt"/>
              </a:rPr>
              <a:t>analytics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1998" y="2895600"/>
            <a:ext cx="2" cy="7620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33796" y="578294"/>
            <a:ext cx="1676400" cy="19812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33796" y="8382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33797" y="9906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33796" y="11430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33797" y="12954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33797" y="14478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33796" y="16002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33797" y="1752600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4549136" y="1980788"/>
            <a:ext cx="45719" cy="350519"/>
            <a:chOff x="6400800" y="2028429"/>
            <a:chExt cx="45719" cy="350519"/>
          </a:xfrm>
        </p:grpSpPr>
        <p:sp>
          <p:nvSpPr>
            <p:cNvPr id="30" name="Oval 29"/>
            <p:cNvSpPr/>
            <p:nvPr/>
          </p:nvSpPr>
          <p:spPr>
            <a:xfrm>
              <a:off x="6400800" y="2028429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400800" y="2180829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400800" y="2333229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4114800" y="578294"/>
            <a:ext cx="0" cy="1981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05400" y="578294"/>
            <a:ext cx="0" cy="1981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86200" y="578294"/>
            <a:ext cx="0" cy="1981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343400" y="578294"/>
            <a:ext cx="0" cy="1981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0600" y="578294"/>
            <a:ext cx="0" cy="1981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07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1"/>
    </mc:Choice>
    <mc:Fallback xmlns="">
      <p:transition spd="slow" advTm="5241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Illegal Input Units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input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953000" cy="4181476"/>
          </a:xfrm>
        </p:spPr>
        <p:txBody>
          <a:bodyPr>
            <a:normAutofit fontScale="92500" lnSpcReduction="10000"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Img1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CharS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CharPix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2 2 2 12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BufOvfVeryLongName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Div0S 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Div0H 2 0 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HeapOvf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2 60000 1000 1234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BufOvfInt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2 16 268435457 </a:t>
            </a:r>
            <a:r>
              <a:rPr lang="en-US" dirty="0"/>
              <a:t>↩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12345678901234567890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Img3 2 1 2 12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Img4 3 3 4 123456789012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283615" y="4267200"/>
            <a:ext cx="3403185" cy="1815882"/>
            <a:chOff x="5257800" y="4771946"/>
            <a:chExt cx="3026508" cy="1815882"/>
          </a:xfrm>
        </p:grpSpPr>
        <p:sp>
          <p:nvSpPr>
            <p:cNvPr id="20" name="TextBox 19"/>
            <p:cNvSpPr txBox="1"/>
            <p:nvPr/>
          </p:nvSpPr>
          <p:spPr>
            <a:xfrm>
              <a:off x="5257800" y="4771946"/>
              <a:ext cx="1433277" cy="18158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Image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Scaling factor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Height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Width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87480" y="5141278"/>
              <a:ext cx="1196828" cy="107721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Thumbnail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cxnSp>
          <p:nvCxnSpPr>
            <p:cNvPr id="22" name="Straight Arrow Connector 21"/>
            <p:cNvCxnSpPr>
              <a:stCxn id="20" idx="3"/>
              <a:endCxn id="21" idx="1"/>
            </p:cNvCxnSpPr>
            <p:nvPr/>
          </p:nvCxnSpPr>
          <p:spPr>
            <a:xfrm>
              <a:off x="6691077" y="5679887"/>
              <a:ext cx="396403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57201" y="2174873"/>
            <a:ext cx="4571999" cy="4073527"/>
          </a:xfrm>
          <a:custGeom>
            <a:avLst/>
            <a:gdLst>
              <a:gd name="connsiteX0" fmla="*/ 0 w 4571999"/>
              <a:gd name="connsiteY0" fmla="*/ 1279523 h 4073527"/>
              <a:gd name="connsiteX1" fmla="*/ 4571999 w 4571999"/>
              <a:gd name="connsiteY1" fmla="*/ 1279523 h 4073527"/>
              <a:gd name="connsiteX2" fmla="*/ 4571999 w 4571999"/>
              <a:gd name="connsiteY2" fmla="*/ 1821894 h 4073527"/>
              <a:gd name="connsiteX3" fmla="*/ 4568582 w 4571999"/>
              <a:gd name="connsiteY3" fmla="*/ 1821894 h 4073527"/>
              <a:gd name="connsiteX4" fmla="*/ 4568582 w 4571999"/>
              <a:gd name="connsiteY4" fmla="*/ 1558927 h 4073527"/>
              <a:gd name="connsiteX5" fmla="*/ 13443 w 4571999"/>
              <a:gd name="connsiteY5" fmla="*/ 1558927 h 4073527"/>
              <a:gd name="connsiteX6" fmla="*/ 13443 w 4571999"/>
              <a:gd name="connsiteY6" fmla="*/ 1871112 h 4073527"/>
              <a:gd name="connsiteX7" fmla="*/ 13445 w 4571999"/>
              <a:gd name="connsiteY7" fmla="*/ 1871112 h 4073527"/>
              <a:gd name="connsiteX8" fmla="*/ 13445 w 4571999"/>
              <a:gd name="connsiteY8" fmla="*/ 2144719 h 4073527"/>
              <a:gd name="connsiteX9" fmla="*/ 4571999 w 4571999"/>
              <a:gd name="connsiteY9" fmla="*/ 2144719 h 4073527"/>
              <a:gd name="connsiteX10" fmla="*/ 4571999 w 4571999"/>
              <a:gd name="connsiteY10" fmla="*/ 4073527 h 4073527"/>
              <a:gd name="connsiteX11" fmla="*/ 0 w 4571999"/>
              <a:gd name="connsiteY11" fmla="*/ 4073527 h 4073527"/>
              <a:gd name="connsiteX12" fmla="*/ 0 w 4571999"/>
              <a:gd name="connsiteY12" fmla="*/ 0 h 4073527"/>
              <a:gd name="connsiteX13" fmla="*/ 4571999 w 4571999"/>
              <a:gd name="connsiteY13" fmla="*/ 0 h 4073527"/>
              <a:gd name="connsiteX14" fmla="*/ 4571999 w 4571999"/>
              <a:gd name="connsiteY14" fmla="*/ 639758 h 4073527"/>
              <a:gd name="connsiteX15" fmla="*/ 0 w 4571999"/>
              <a:gd name="connsiteY15" fmla="*/ 639758 h 407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71999" h="4073527">
                <a:moveTo>
                  <a:pt x="0" y="1279523"/>
                </a:moveTo>
                <a:lnTo>
                  <a:pt x="4571999" y="1279523"/>
                </a:lnTo>
                <a:lnTo>
                  <a:pt x="4571999" y="1821894"/>
                </a:lnTo>
                <a:lnTo>
                  <a:pt x="4568582" y="1821894"/>
                </a:lnTo>
                <a:lnTo>
                  <a:pt x="4568582" y="1558927"/>
                </a:lnTo>
                <a:lnTo>
                  <a:pt x="13443" y="1558927"/>
                </a:lnTo>
                <a:lnTo>
                  <a:pt x="13443" y="1871112"/>
                </a:lnTo>
                <a:lnTo>
                  <a:pt x="13445" y="1871112"/>
                </a:lnTo>
                <a:lnTo>
                  <a:pt x="13445" y="2144719"/>
                </a:lnTo>
                <a:lnTo>
                  <a:pt x="4571999" y="2144719"/>
                </a:lnTo>
                <a:lnTo>
                  <a:pt x="4571999" y="4073527"/>
                </a:lnTo>
                <a:lnTo>
                  <a:pt x="0" y="4073527"/>
                </a:lnTo>
                <a:close/>
                <a:moveTo>
                  <a:pt x="0" y="0"/>
                </a:moveTo>
                <a:lnTo>
                  <a:pt x="4571999" y="0"/>
                </a:lnTo>
                <a:lnTo>
                  <a:pt x="4571999" y="639758"/>
                </a:lnTo>
                <a:lnTo>
                  <a:pt x="0" y="63975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0646" y="2814630"/>
            <a:ext cx="4572001" cy="639765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45" y="3733799"/>
            <a:ext cx="4572001" cy="585793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94"/>
    </mc:Choice>
    <mc:Fallback xmlns="">
      <p:transition spd="slow" advTm="11694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Tricky Input Units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input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953000" cy="4181476"/>
          </a:xfrm>
        </p:spPr>
        <p:txBody>
          <a:bodyPr>
            <a:normAutofit fontScale="92500" lnSpcReduction="10000"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Img1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CharS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CharPix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2 2 2 12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BufOvfVery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LongName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Div0S 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Div0H 2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HeapOvf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60000 1000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BufOvfInt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2 16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268435457 </a:t>
            </a:r>
            <a:r>
              <a:rPr lang="en-US" dirty="0"/>
              <a:t>↩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12345678901234567890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Img3 2 1 2 12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Img4 3 3 4 123456789012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61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283615" y="4267200"/>
            <a:ext cx="3403185" cy="1815882"/>
            <a:chOff x="5257800" y="4771946"/>
            <a:chExt cx="3026508" cy="1815882"/>
          </a:xfrm>
        </p:grpSpPr>
        <p:sp>
          <p:nvSpPr>
            <p:cNvPr id="20" name="TextBox 19"/>
            <p:cNvSpPr txBox="1"/>
            <p:nvPr/>
          </p:nvSpPr>
          <p:spPr>
            <a:xfrm>
              <a:off x="5257800" y="4771946"/>
              <a:ext cx="1433277" cy="18158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Image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Scaling factor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Height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Width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87480" y="5141278"/>
              <a:ext cx="1196828" cy="107721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Thumbnail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cxnSp>
          <p:nvCxnSpPr>
            <p:cNvPr id="22" name="Straight Arrow Connector 21"/>
            <p:cNvCxnSpPr>
              <a:stCxn id="20" idx="3"/>
              <a:endCxn id="21" idx="1"/>
            </p:cNvCxnSpPr>
            <p:nvPr/>
          </p:nvCxnSpPr>
          <p:spPr>
            <a:xfrm>
              <a:off x="6691077" y="5679887"/>
              <a:ext cx="396403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457201" y="2174873"/>
            <a:ext cx="4571999" cy="4073527"/>
          </a:xfrm>
          <a:custGeom>
            <a:avLst/>
            <a:gdLst>
              <a:gd name="connsiteX0" fmla="*/ 13444 w 4571999"/>
              <a:gd name="connsiteY0" fmla="*/ 1558927 h 4073527"/>
              <a:gd name="connsiteX1" fmla="*/ 4568583 w 4571999"/>
              <a:gd name="connsiteY1" fmla="*/ 1558927 h 4073527"/>
              <a:gd name="connsiteX2" fmla="*/ 4568583 w 4571999"/>
              <a:gd name="connsiteY2" fmla="*/ 1863727 h 4073527"/>
              <a:gd name="connsiteX3" fmla="*/ 4571999 w 4571999"/>
              <a:gd name="connsiteY3" fmla="*/ 1863727 h 4073527"/>
              <a:gd name="connsiteX4" fmla="*/ 4571999 w 4571999"/>
              <a:gd name="connsiteY4" fmla="*/ 2153578 h 4073527"/>
              <a:gd name="connsiteX5" fmla="*/ 13445 w 4571999"/>
              <a:gd name="connsiteY5" fmla="*/ 2153578 h 4073527"/>
              <a:gd name="connsiteX6" fmla="*/ 13445 w 4571999"/>
              <a:gd name="connsiteY6" fmla="*/ 3296578 h 4073527"/>
              <a:gd name="connsiteX7" fmla="*/ 4571999 w 4571999"/>
              <a:gd name="connsiteY7" fmla="*/ 3296578 h 4073527"/>
              <a:gd name="connsiteX8" fmla="*/ 4571999 w 4571999"/>
              <a:gd name="connsiteY8" fmla="*/ 4073527 h 4073527"/>
              <a:gd name="connsiteX9" fmla="*/ 0 w 4571999"/>
              <a:gd name="connsiteY9" fmla="*/ 4073527 h 4073527"/>
              <a:gd name="connsiteX10" fmla="*/ 0 w 4571999"/>
              <a:gd name="connsiteY10" fmla="*/ 1863727 h 4073527"/>
              <a:gd name="connsiteX11" fmla="*/ 13444 w 4571999"/>
              <a:gd name="connsiteY11" fmla="*/ 1863727 h 4073527"/>
              <a:gd name="connsiteX12" fmla="*/ 0 w 4571999"/>
              <a:gd name="connsiteY12" fmla="*/ 0 h 4073527"/>
              <a:gd name="connsiteX13" fmla="*/ 4571999 w 4571999"/>
              <a:gd name="connsiteY13" fmla="*/ 0 h 4073527"/>
              <a:gd name="connsiteX14" fmla="*/ 4571999 w 4571999"/>
              <a:gd name="connsiteY14" fmla="*/ 1223962 h 4073527"/>
              <a:gd name="connsiteX15" fmla="*/ 0 w 4571999"/>
              <a:gd name="connsiteY15" fmla="*/ 1223962 h 407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71999" h="4073527">
                <a:moveTo>
                  <a:pt x="13444" y="1558927"/>
                </a:moveTo>
                <a:lnTo>
                  <a:pt x="4568583" y="1558927"/>
                </a:lnTo>
                <a:lnTo>
                  <a:pt x="4568583" y="1863727"/>
                </a:lnTo>
                <a:lnTo>
                  <a:pt x="4571999" y="1863727"/>
                </a:lnTo>
                <a:lnTo>
                  <a:pt x="4571999" y="2153578"/>
                </a:lnTo>
                <a:lnTo>
                  <a:pt x="13445" y="2153578"/>
                </a:lnTo>
                <a:lnTo>
                  <a:pt x="13445" y="3296578"/>
                </a:lnTo>
                <a:lnTo>
                  <a:pt x="4571999" y="3296578"/>
                </a:lnTo>
                <a:lnTo>
                  <a:pt x="4571999" y="4073527"/>
                </a:lnTo>
                <a:lnTo>
                  <a:pt x="0" y="4073527"/>
                </a:lnTo>
                <a:lnTo>
                  <a:pt x="0" y="1863727"/>
                </a:lnTo>
                <a:lnTo>
                  <a:pt x="13444" y="1863727"/>
                </a:lnTo>
                <a:close/>
                <a:moveTo>
                  <a:pt x="0" y="0"/>
                </a:moveTo>
                <a:lnTo>
                  <a:pt x="4571999" y="0"/>
                </a:lnTo>
                <a:lnTo>
                  <a:pt x="4571999" y="1223962"/>
                </a:lnTo>
                <a:lnTo>
                  <a:pt x="0" y="122396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0646" y="3395190"/>
            <a:ext cx="4572001" cy="338609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45" y="4332096"/>
            <a:ext cx="4572001" cy="1139355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0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16"/>
    </mc:Choice>
    <mc:Fallback xmlns="">
      <p:transition spd="slow" advTm="21916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“</a:t>
            </a:r>
            <a:r>
              <a:rPr lang="en-US" altLang="zh-CN" sz="3600" dirty="0"/>
              <a:t>H</a:t>
            </a:r>
            <a:r>
              <a:rPr lang="en-US" sz="3600" dirty="0"/>
              <a:t>andle arbitrary inputs by</a:t>
            </a:r>
            <a:br>
              <a:rPr lang="en-US" sz="3600" dirty="0"/>
            </a:br>
            <a:r>
              <a:rPr lang="en-US" sz="3600" dirty="0"/>
              <a:t>skipping malformed images</a:t>
            </a:r>
            <a:r>
              <a:rPr lang="en-US" altLang="zh-CN" sz="3600" dirty="0"/>
              <a:t>”</a:t>
            </a:r>
            <a:endParaRPr lang="en-US" sz="36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input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953000" cy="4181476"/>
          </a:xfrm>
        </p:spPr>
        <p:txBody>
          <a:bodyPr>
            <a:normAutofit fontScale="92500" lnSpcReduction="10000"/>
          </a:bodyPr>
          <a:lstStyle/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Img1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Img2 2 4 4 1234567890123456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CharS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CharPix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2 2 2 12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BufOvfVery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LongName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2 2 2 1234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Div0S 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2 2 1234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Div0H 2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HeapOvf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60000 1000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1234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BufOvfInt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2 16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268435457 </a:t>
            </a:r>
            <a:r>
              <a:rPr lang="en-US" dirty="0"/>
              <a:t>↩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12345678901234567890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Img3 2 1 2 12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Img4 3 3 4 123456789012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5943600" y="1535113"/>
            <a:ext cx="2743200" cy="639762"/>
          </a:xfrm>
        </p:spPr>
        <p:txBody>
          <a:bodyPr/>
          <a:lstStyle/>
          <a:p>
            <a:r>
              <a:rPr lang="en-US" altLang="zh-CN" dirty="0"/>
              <a:t>Example</a:t>
            </a:r>
            <a:r>
              <a:rPr lang="zh-CN" altLang="en-US" dirty="0"/>
              <a:t> </a:t>
            </a:r>
            <a:r>
              <a:rPr lang="en-US" altLang="zh-CN" dirty="0"/>
              <a:t>output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5943600" y="2174875"/>
            <a:ext cx="2743200" cy="3951288"/>
          </a:xfrm>
        </p:spPr>
        <p:txBody>
          <a:bodyPr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Img1 2</a:t>
            </a:r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Img2 3543</a:t>
            </a:r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Img3</a:t>
            </a:r>
          </a:p>
          <a:p>
            <a:pPr marL="0" indent="0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200" dirty="0">
                <a:latin typeface="Consolas" charset="0"/>
                <a:ea typeface="Consolas" charset="0"/>
                <a:cs typeface="Consolas" charset="0"/>
              </a:rPr>
              <a:t>Img4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62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283615" y="4267200"/>
            <a:ext cx="3403185" cy="1815882"/>
            <a:chOff x="5257800" y="4771946"/>
            <a:chExt cx="3026508" cy="1815882"/>
          </a:xfrm>
        </p:grpSpPr>
        <p:sp>
          <p:nvSpPr>
            <p:cNvPr id="20" name="TextBox 19"/>
            <p:cNvSpPr txBox="1"/>
            <p:nvPr/>
          </p:nvSpPr>
          <p:spPr>
            <a:xfrm>
              <a:off x="5257800" y="4771946"/>
              <a:ext cx="1433277" cy="18158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Image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Scaling factor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Height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Width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87480" y="5141278"/>
              <a:ext cx="1196828" cy="107721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ea typeface="Arial" charset="0"/>
                  <a:cs typeface="Arial" charset="0"/>
                </a:rPr>
                <a:t>Thumbnail</a:t>
              </a:r>
            </a:p>
            <a:p>
              <a:pPr algn="ctr"/>
              <a:endParaRPr lang="en-US" sz="16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Name</a:t>
              </a:r>
            </a:p>
            <a:p>
              <a:pPr algn="ctr"/>
              <a:r>
                <a:rPr lang="en-US" sz="1600" dirty="0">
                  <a:latin typeface="Arial" charset="0"/>
                  <a:ea typeface="Arial" charset="0"/>
                  <a:cs typeface="Arial" charset="0"/>
                </a:rPr>
                <a:t>Pixels</a:t>
              </a:r>
            </a:p>
          </p:txBody>
        </p:sp>
        <p:cxnSp>
          <p:nvCxnSpPr>
            <p:cNvPr id="22" name="Straight Arrow Connector 21"/>
            <p:cNvCxnSpPr>
              <a:stCxn id="20" idx="3"/>
              <a:endCxn id="21" idx="1"/>
            </p:cNvCxnSpPr>
            <p:nvPr/>
          </p:nvCxnSpPr>
          <p:spPr>
            <a:xfrm>
              <a:off x="6691077" y="5679887"/>
              <a:ext cx="396403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9362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87"/>
    </mc:Choice>
    <mc:Fallback xmlns="">
      <p:transition spd="slow" advTm="278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844332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49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1947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611428" y="1295400"/>
            <a:ext cx="3884373" cy="4969062"/>
          </a:xfrm>
          <a:custGeom>
            <a:avLst/>
            <a:gdLst>
              <a:gd name="connsiteX0" fmla="*/ 0 w 3884373"/>
              <a:gd name="connsiteY0" fmla="*/ 0 h 4969062"/>
              <a:gd name="connsiteX1" fmla="*/ 3884373 w 3884373"/>
              <a:gd name="connsiteY1" fmla="*/ 0 h 4969062"/>
              <a:gd name="connsiteX2" fmla="*/ 3884373 w 3884373"/>
              <a:gd name="connsiteY2" fmla="*/ 4969062 h 4969062"/>
              <a:gd name="connsiteX3" fmla="*/ 0 w 3884373"/>
              <a:gd name="connsiteY3" fmla="*/ 4969062 h 496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4373" h="4969062">
                <a:moveTo>
                  <a:pt x="0" y="0"/>
                </a:moveTo>
                <a:lnTo>
                  <a:pt x="3884373" y="0"/>
                </a:lnTo>
                <a:lnTo>
                  <a:pt x="3884373" y="4969062"/>
                </a:lnTo>
                <a:lnTo>
                  <a:pt x="0" y="496906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5799" y="1295400"/>
            <a:ext cx="4036773" cy="4969062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5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653140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611427" y="1295400"/>
            <a:ext cx="7921146" cy="4969062"/>
          </a:xfrm>
          <a:custGeom>
            <a:avLst/>
            <a:gdLst>
              <a:gd name="connsiteX0" fmla="*/ 3884372 w 7921146"/>
              <a:gd name="connsiteY0" fmla="*/ 0 h 4969062"/>
              <a:gd name="connsiteX1" fmla="*/ 7921146 w 7921146"/>
              <a:gd name="connsiteY1" fmla="*/ 0 h 4969062"/>
              <a:gd name="connsiteX2" fmla="*/ 7921146 w 7921146"/>
              <a:gd name="connsiteY2" fmla="*/ 4969062 h 4969062"/>
              <a:gd name="connsiteX3" fmla="*/ 3884372 w 7921146"/>
              <a:gd name="connsiteY3" fmla="*/ 4969062 h 4969062"/>
              <a:gd name="connsiteX4" fmla="*/ 0 w 7921146"/>
              <a:gd name="connsiteY4" fmla="*/ 0 h 4969062"/>
              <a:gd name="connsiteX5" fmla="*/ 607773 w 7921146"/>
              <a:gd name="connsiteY5" fmla="*/ 0 h 4969062"/>
              <a:gd name="connsiteX6" fmla="*/ 607773 w 7921146"/>
              <a:gd name="connsiteY6" fmla="*/ 4969062 h 4969062"/>
              <a:gd name="connsiteX7" fmla="*/ 0 w 7921146"/>
              <a:gd name="connsiteY7" fmla="*/ 4969062 h 496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1146" h="4969062">
                <a:moveTo>
                  <a:pt x="3884372" y="0"/>
                </a:moveTo>
                <a:lnTo>
                  <a:pt x="7921146" y="0"/>
                </a:lnTo>
                <a:lnTo>
                  <a:pt x="7921146" y="4969062"/>
                </a:lnTo>
                <a:lnTo>
                  <a:pt x="3884372" y="4969062"/>
                </a:lnTo>
                <a:close/>
                <a:moveTo>
                  <a:pt x="0" y="0"/>
                </a:moveTo>
                <a:lnTo>
                  <a:pt x="607773" y="0"/>
                </a:lnTo>
                <a:lnTo>
                  <a:pt x="607773" y="4969062"/>
                </a:lnTo>
                <a:lnTo>
                  <a:pt x="0" y="496906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1219200" y="1295400"/>
            <a:ext cx="3276599" cy="4969062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5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3838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4" name="Freeform 13"/>
          <p:cNvSpPr/>
          <p:nvPr/>
        </p:nvSpPr>
        <p:spPr>
          <a:xfrm>
            <a:off x="611426" y="4038600"/>
            <a:ext cx="7921145" cy="2225862"/>
          </a:xfrm>
          <a:custGeom>
            <a:avLst/>
            <a:gdLst>
              <a:gd name="connsiteX0" fmla="*/ 0 w 7921145"/>
              <a:gd name="connsiteY0" fmla="*/ 0 h 2225862"/>
              <a:gd name="connsiteX1" fmla="*/ 7921145 w 7921145"/>
              <a:gd name="connsiteY1" fmla="*/ 0 h 2225862"/>
              <a:gd name="connsiteX2" fmla="*/ 7921145 w 7921145"/>
              <a:gd name="connsiteY2" fmla="*/ 2225862 h 2225862"/>
              <a:gd name="connsiteX3" fmla="*/ 0 w 7921145"/>
              <a:gd name="connsiteY3" fmla="*/ 2225862 h 222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1145" h="2225862">
                <a:moveTo>
                  <a:pt x="0" y="0"/>
                </a:moveTo>
                <a:lnTo>
                  <a:pt x="7921145" y="0"/>
                </a:lnTo>
                <a:lnTo>
                  <a:pt x="7921145" y="2225862"/>
                </a:lnTo>
                <a:lnTo>
                  <a:pt x="0" y="222586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427" y="1600200"/>
            <a:ext cx="7921146" cy="24384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51249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4" name="Freeform 13"/>
          <p:cNvSpPr/>
          <p:nvPr/>
        </p:nvSpPr>
        <p:spPr>
          <a:xfrm>
            <a:off x="611426" y="1600200"/>
            <a:ext cx="7921145" cy="4664262"/>
          </a:xfrm>
          <a:custGeom>
            <a:avLst/>
            <a:gdLst>
              <a:gd name="connsiteX0" fmla="*/ 0 w 7921145"/>
              <a:gd name="connsiteY0" fmla="*/ 4419600 h 4664262"/>
              <a:gd name="connsiteX1" fmla="*/ 7921145 w 7921145"/>
              <a:gd name="connsiteY1" fmla="*/ 4419600 h 4664262"/>
              <a:gd name="connsiteX2" fmla="*/ 7921145 w 7921145"/>
              <a:gd name="connsiteY2" fmla="*/ 4664262 h 4664262"/>
              <a:gd name="connsiteX3" fmla="*/ 0 w 7921145"/>
              <a:gd name="connsiteY3" fmla="*/ 4664262 h 4664262"/>
              <a:gd name="connsiteX4" fmla="*/ 0 w 7921145"/>
              <a:gd name="connsiteY4" fmla="*/ 0 h 4664262"/>
              <a:gd name="connsiteX5" fmla="*/ 7921145 w 7921145"/>
              <a:gd name="connsiteY5" fmla="*/ 0 h 4664262"/>
              <a:gd name="connsiteX6" fmla="*/ 7921145 w 7921145"/>
              <a:gd name="connsiteY6" fmla="*/ 2441713 h 4664262"/>
              <a:gd name="connsiteX7" fmla="*/ 0 w 7921145"/>
              <a:gd name="connsiteY7" fmla="*/ 2441713 h 466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1145" h="4664262">
                <a:moveTo>
                  <a:pt x="0" y="4419600"/>
                </a:moveTo>
                <a:lnTo>
                  <a:pt x="7921145" y="4419600"/>
                </a:lnTo>
                <a:lnTo>
                  <a:pt x="7921145" y="4664262"/>
                </a:lnTo>
                <a:lnTo>
                  <a:pt x="0" y="4664262"/>
                </a:lnTo>
                <a:close/>
                <a:moveTo>
                  <a:pt x="0" y="0"/>
                </a:moveTo>
                <a:lnTo>
                  <a:pt x="7921145" y="0"/>
                </a:lnTo>
                <a:lnTo>
                  <a:pt x="7921145" y="2441713"/>
                </a:lnTo>
                <a:lnTo>
                  <a:pt x="0" y="244171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1427" y="4038600"/>
            <a:ext cx="7921145" cy="19812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7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78726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1219199" y="1600200"/>
            <a:ext cx="7313373" cy="4664262"/>
          </a:xfrm>
          <a:custGeom>
            <a:avLst/>
            <a:gdLst>
              <a:gd name="connsiteX0" fmla="*/ 0 w 7313373"/>
              <a:gd name="connsiteY0" fmla="*/ 0 h 4664262"/>
              <a:gd name="connsiteX1" fmla="*/ 3276599 w 7313373"/>
              <a:gd name="connsiteY1" fmla="*/ 0 h 4664262"/>
              <a:gd name="connsiteX2" fmla="*/ 3276599 w 7313373"/>
              <a:gd name="connsiteY2" fmla="*/ 2438400 h 4664262"/>
              <a:gd name="connsiteX3" fmla="*/ 7313373 w 7313373"/>
              <a:gd name="connsiteY3" fmla="*/ 2438400 h 4664262"/>
              <a:gd name="connsiteX4" fmla="*/ 7313373 w 7313373"/>
              <a:gd name="connsiteY4" fmla="*/ 4664262 h 4664262"/>
              <a:gd name="connsiteX5" fmla="*/ 0 w 7313373"/>
              <a:gd name="connsiteY5" fmla="*/ 4664262 h 466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3373" h="4664262">
                <a:moveTo>
                  <a:pt x="0" y="0"/>
                </a:moveTo>
                <a:lnTo>
                  <a:pt x="3276599" y="0"/>
                </a:lnTo>
                <a:lnTo>
                  <a:pt x="3276599" y="2438400"/>
                </a:lnTo>
                <a:lnTo>
                  <a:pt x="7313373" y="2438400"/>
                </a:lnTo>
                <a:lnTo>
                  <a:pt x="7313373" y="4664262"/>
                </a:lnTo>
                <a:lnTo>
                  <a:pt x="0" y="466426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5797" y="1600200"/>
            <a:ext cx="4036774" cy="24384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2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34516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 flipH="1">
            <a:off x="1219197" y="1600200"/>
            <a:ext cx="3276601" cy="24384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219197" y="1447800"/>
            <a:ext cx="7313376" cy="4969062"/>
          </a:xfrm>
          <a:custGeom>
            <a:avLst/>
            <a:gdLst>
              <a:gd name="connsiteX0" fmla="*/ 0 w 7921146"/>
              <a:gd name="connsiteY0" fmla="*/ 0 h 4969062"/>
              <a:gd name="connsiteX1" fmla="*/ 1 w 7921146"/>
              <a:gd name="connsiteY1" fmla="*/ 0 h 4969062"/>
              <a:gd name="connsiteX2" fmla="*/ 1 w 7921146"/>
              <a:gd name="connsiteY2" fmla="*/ 2743200 h 4969062"/>
              <a:gd name="connsiteX3" fmla="*/ 7921146 w 7921146"/>
              <a:gd name="connsiteY3" fmla="*/ 2743200 h 4969062"/>
              <a:gd name="connsiteX4" fmla="*/ 7921146 w 7921146"/>
              <a:gd name="connsiteY4" fmla="*/ 4969062 h 4969062"/>
              <a:gd name="connsiteX5" fmla="*/ 0 w 7921146"/>
              <a:gd name="connsiteY5" fmla="*/ 4969062 h 496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21146" h="4969062">
                <a:moveTo>
                  <a:pt x="0" y="0"/>
                </a:moveTo>
                <a:lnTo>
                  <a:pt x="1" y="0"/>
                </a:lnTo>
                <a:lnTo>
                  <a:pt x="1" y="2743200"/>
                </a:lnTo>
                <a:lnTo>
                  <a:pt x="7921146" y="2743200"/>
                </a:lnTo>
                <a:lnTo>
                  <a:pt x="7921146" y="4969062"/>
                </a:lnTo>
                <a:lnTo>
                  <a:pt x="0" y="496906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3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Unanticipated Corner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latin typeface="Arial" charset="0"/>
              </a:rPr>
              <a:t>Input unit</a:t>
            </a:r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C00000"/>
                </a:solidFill>
                <a:latin typeface="+mj-lt"/>
              </a:rPr>
              <a:t>Program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02882" y="2743200"/>
            <a:ext cx="2269526" cy="155448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462063" y="4815422"/>
            <a:ext cx="1295400" cy="5257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4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016"/>
    </mc:Choice>
    <mc:Fallback xmlns="">
      <p:transition advTm="7016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4037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215889" y="4038599"/>
            <a:ext cx="3279906" cy="1876736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1" y="5943600"/>
            <a:ext cx="7311546" cy="320861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4495796" y="4038600"/>
            <a:ext cx="4036775" cy="19050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07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069"/>
              </p:ext>
            </p:extLst>
          </p:nvPr>
        </p:nvGraphicFramePr>
        <p:xfrm>
          <a:off x="3886200" y="1295400"/>
          <a:ext cx="464552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Data Corruption or Input Desynchronization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282305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b="1" dirty="0">
                <a:ea typeface="Arial" charset="0"/>
                <a:cs typeface="Arial" charset="0"/>
              </a:rPr>
              <a:t>Input</a:t>
            </a:r>
            <a:endParaRPr lang="en-US" sz="1800" b="1" dirty="0"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CharTrail</a:t>
            </a:r>
            <a:r>
              <a:rPr lang="zh-CN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1234</a:t>
            </a:r>
            <a:r>
              <a:rPr 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Img5</a:t>
            </a:r>
            <a:r>
              <a:rPr lang="zh-CN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zh-CN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1234</a:t>
            </a:r>
          </a:p>
          <a:p>
            <a:pPr marL="0" indent="0"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zh-CN" sz="2000" b="1" dirty="0">
                <a:ea typeface="Arial" charset="0"/>
                <a:cs typeface="Arial" charset="0"/>
              </a:rPr>
              <a:t>Output</a:t>
            </a:r>
            <a:endParaRPr lang="en-US" sz="1800" b="1" dirty="0"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CharTrail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2</a:t>
            </a:r>
          </a:p>
          <a:p>
            <a:pPr marL="0" indent="0"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Img5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71</a:t>
            </a:fld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752600" y="28956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3400" y="4343400"/>
            <a:ext cx="2286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2993" y="5973287"/>
            <a:ext cx="4037753" cy="29117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 flipV="1">
            <a:off x="4495796" y="4038600"/>
            <a:ext cx="4036775" cy="19050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2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12"/>
    </mc:Choice>
    <mc:Fallback xmlns="">
      <p:transition spd="slow" advTm="18012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109051"/>
              </p:ext>
            </p:extLst>
          </p:nvPr>
        </p:nvGraphicFramePr>
        <p:xfrm>
          <a:off x="3886200" y="1295400"/>
          <a:ext cx="464552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Undesirable Partial Output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2823054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2000" b="1" dirty="0">
                <a:solidFill>
                  <a:prstClr val="black"/>
                </a:solidFill>
                <a:ea typeface="Arial" charset="0"/>
                <a:cs typeface="Arial" charset="0"/>
              </a:rPr>
              <a:t>Input</a:t>
            </a:r>
            <a:endParaRPr lang="en-US" sz="1800" b="1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Short2 2 2 </a:t>
            </a:r>
            <a:r>
              <a:rPr 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2 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123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Img5 2 2 2 1234 </a:t>
            </a: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lvl="0" indent="0">
              <a:buNone/>
            </a:pPr>
            <a:r>
              <a:rPr lang="en-US" altLang="zh-CN" sz="2000" b="1" dirty="0">
                <a:solidFill>
                  <a:prstClr val="black"/>
                </a:solidFill>
                <a:ea typeface="Arial" charset="0"/>
                <a:cs typeface="Arial" charset="0"/>
              </a:rPr>
              <a:t>Output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Short2EEEEE</a:t>
            </a:r>
            <a:r>
              <a:rPr 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2 2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72</a:t>
            </a:fld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752600" y="32004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2993" y="5973287"/>
            <a:ext cx="4037753" cy="29117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4495796" y="4038600"/>
            <a:ext cx="4036775" cy="19050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12"/>
    </mc:Choice>
    <mc:Fallback xmlns="">
      <p:transition spd="slow" advTm="18012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982388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219201" y="5943600"/>
            <a:ext cx="7311546" cy="320861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 flipV="1">
            <a:off x="1219196" y="4038600"/>
            <a:ext cx="3276601" cy="19050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6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Fewer Defects with Filtered Iterators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2299"/>
              </p:ext>
            </p:extLst>
          </p:nvPr>
        </p:nvGraphicFramePr>
        <p:xfrm>
          <a:off x="611427" y="1295400"/>
          <a:ext cx="7921146" cy="496906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Defect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RIFL 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1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 3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4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</a:t>
                      </a:r>
                      <a:r>
                        <a:rPr lang="en-US" sz="1200" baseline="0" dirty="0"/>
                        <a:t> 5</a:t>
                      </a:r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AWO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ARO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DD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Fatal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WS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WM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WA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059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 marL="68069" marR="68069" marT="34035" marB="34035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 flipH="1" flipV="1">
            <a:off x="611425" y="5181598"/>
            <a:ext cx="3884367" cy="228601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 flipV="1">
            <a:off x="611425" y="4038600"/>
            <a:ext cx="3884370" cy="5334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9201" y="5943600"/>
            <a:ext cx="7311546" cy="320861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9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0"/>
    </mc:Choice>
    <mc:Fallback xmlns="">
      <p:transition spd="slow" advTm="71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/>
              <a:t>Fatal </a:t>
            </a:r>
            <a:r>
              <a:rPr lang="en-US" sz="4000"/>
              <a:t>and Non-Fatal Defects</a:t>
            </a:r>
            <a:br>
              <a:rPr lang="en-US" sz="4000"/>
            </a:br>
            <a:r>
              <a:rPr lang="en-US" sz="4000"/>
              <a:t>in </a:t>
            </a:r>
            <a:r>
              <a:rPr lang="en-US" sz="4000" dirty="0"/>
              <a:t>Control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80519" y="1969532"/>
            <a:ext cx="5782962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38329" y="16002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All possible input units</a:t>
            </a:r>
          </a:p>
        </p:txBody>
      </p:sp>
      <p:sp>
        <p:nvSpPr>
          <p:cNvPr id="9" name="Oval 8"/>
          <p:cNvSpPr/>
          <p:nvPr/>
        </p:nvSpPr>
        <p:spPr>
          <a:xfrm>
            <a:off x="2286000" y="2769632"/>
            <a:ext cx="2514600" cy="2514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10993" y="24003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Legal input units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9047" y="203096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Illegal input units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2897243"/>
            <a:ext cx="2624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Program doesn’t crash on these input units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61512" y="3493532"/>
            <a:ext cx="658575" cy="658575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>
          <a:xfrm>
            <a:off x="2316865" y="3670185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24201" y="3493532"/>
            <a:ext cx="1981200" cy="2403898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453871" y="4818161"/>
            <a:ext cx="658575" cy="6585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88929" y="4900851"/>
            <a:ext cx="658575" cy="658575"/>
          </a:xfrm>
          <a:prstGeom prst="rect">
            <a:avLst/>
          </a:prstGeom>
        </p:spPr>
      </p:pic>
      <p:sp>
        <p:nvSpPr>
          <p:cNvPr id="33" name="Explosion 1 32"/>
          <p:cNvSpPr/>
          <p:nvPr/>
        </p:nvSpPr>
        <p:spPr>
          <a:xfrm>
            <a:off x="6244282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4900851"/>
            <a:ext cx="658575" cy="658575"/>
          </a:xfrm>
          <a:prstGeom prst="rect">
            <a:avLst/>
          </a:prstGeom>
        </p:spPr>
      </p:pic>
      <p:sp>
        <p:nvSpPr>
          <p:cNvPr id="28" name="Explosion 1 27"/>
          <p:cNvSpPr/>
          <p:nvPr/>
        </p:nvSpPr>
        <p:spPr>
          <a:xfrm>
            <a:off x="1808663" y="5077504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535554" y="4242276"/>
            <a:ext cx="658575" cy="6585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111873" y="3581400"/>
            <a:ext cx="658575" cy="65857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2041085"/>
            <a:ext cx="658575" cy="658575"/>
          </a:xfrm>
          <a:prstGeom prst="rect">
            <a:avLst/>
          </a:prstGeom>
        </p:spPr>
      </p:pic>
      <p:sp>
        <p:nvSpPr>
          <p:cNvPr id="26" name="Explosion 1 25"/>
          <p:cNvSpPr/>
          <p:nvPr/>
        </p:nvSpPr>
        <p:spPr>
          <a:xfrm>
            <a:off x="1808663" y="2217738"/>
            <a:ext cx="807335" cy="816734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535554" y="5240005"/>
            <a:ext cx="658575" cy="65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5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7"/>
    </mc:Choice>
    <mc:Fallback xmlns="">
      <p:transition spd="slow" advTm="8777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Non-Fatal Defects</a:t>
            </a:r>
            <a:br>
              <a:rPr lang="en-US" dirty="0"/>
            </a:br>
            <a:r>
              <a:rPr lang="en-US" dirty="0"/>
              <a:t>in RIFL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80519" y="1969532"/>
            <a:ext cx="5782962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0" y="2769632"/>
            <a:ext cx="2514600" cy="2514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10993" y="24003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Legal input units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9047" y="203096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Illegal input units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50468" y="1584805"/>
            <a:ext cx="5443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Program doesn’t crash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on any input unit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261512" y="3493532"/>
            <a:ext cx="658575" cy="658575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>
          <a:xfrm>
            <a:off x="2316865" y="3670185"/>
            <a:ext cx="807335" cy="816734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2041085"/>
            <a:ext cx="658575" cy="658575"/>
          </a:xfrm>
          <a:prstGeom prst="rect">
            <a:avLst/>
          </a:prstGeom>
        </p:spPr>
      </p:pic>
      <p:sp>
        <p:nvSpPr>
          <p:cNvPr id="24" name="Explosion 1 23"/>
          <p:cNvSpPr/>
          <p:nvPr/>
        </p:nvSpPr>
        <p:spPr>
          <a:xfrm>
            <a:off x="1808663" y="2217738"/>
            <a:ext cx="807335" cy="816734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753310" y="4900851"/>
            <a:ext cx="658575" cy="65857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88929" y="4900851"/>
            <a:ext cx="658575" cy="658575"/>
          </a:xfrm>
          <a:prstGeom prst="rect">
            <a:avLst/>
          </a:prstGeom>
        </p:spPr>
      </p:pic>
      <p:sp>
        <p:nvSpPr>
          <p:cNvPr id="36" name="Explosion 1 35"/>
          <p:cNvSpPr/>
          <p:nvPr/>
        </p:nvSpPr>
        <p:spPr>
          <a:xfrm>
            <a:off x="6244282" y="5077504"/>
            <a:ext cx="807335" cy="816734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1808663" y="5077504"/>
            <a:ext cx="807335" cy="816734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9775" y="1969532"/>
            <a:ext cx="5782962" cy="41148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124201" y="3493532"/>
            <a:ext cx="1981200" cy="2403898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453871" y="4818161"/>
            <a:ext cx="658575" cy="65857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353055" y="2741012"/>
            <a:ext cx="443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Automatically skip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these “bad” input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units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535554" y="4242276"/>
            <a:ext cx="658575" cy="658575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2602522" y="4477541"/>
            <a:ext cx="3618298" cy="507831"/>
            <a:chOff x="3339932" y="3244334"/>
            <a:chExt cx="3618298" cy="507831"/>
          </a:xfrm>
        </p:grpSpPr>
        <p:sp>
          <p:nvSpPr>
            <p:cNvPr id="38" name="Rectangle 37"/>
            <p:cNvSpPr/>
            <p:nvPr/>
          </p:nvSpPr>
          <p:spPr>
            <a:xfrm>
              <a:off x="3352800" y="3352800"/>
              <a:ext cx="35052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39932" y="3244334"/>
              <a:ext cx="3618298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700" u="sng" dirty="0">
                  <a:solidFill>
                    <a:prstClr val="white"/>
                  </a:solidFill>
                  <a:latin typeface="Consolas" charset="0"/>
                  <a:ea typeface="Consolas" charset="0"/>
                  <a:cs typeface="Consolas" charset="0"/>
                </a:rPr>
                <a:t>process input unit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6804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7"/>
    </mc:Choice>
    <mc:Fallback xmlns="">
      <p:transition spd="slow" advTm="8777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Simpler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Filtered Iterators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014874"/>
              </p:ext>
            </p:extLst>
          </p:nvPr>
        </p:nvGraphicFramePr>
        <p:xfrm>
          <a:off x="457200" y="1600200"/>
          <a:ext cx="3886200" cy="280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8321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Simpler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Filtered Iterators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014874"/>
              </p:ext>
            </p:extLst>
          </p:nvPr>
        </p:nvGraphicFramePr>
        <p:xfrm>
          <a:off x="457200" y="1600200"/>
          <a:ext cx="3886200" cy="280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799" y="3115686"/>
            <a:ext cx="3657600" cy="465714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2258983"/>
            <a:ext cx="3657599" cy="856702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888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Simpler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Filtered Iterators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014874"/>
              </p:ext>
            </p:extLst>
          </p:nvPr>
        </p:nvGraphicFramePr>
        <p:xfrm>
          <a:off x="457200" y="1600200"/>
          <a:ext cx="3886200" cy="280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2209800"/>
            <a:ext cx="3657599" cy="91440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3124201"/>
            <a:ext cx="3657600" cy="242888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5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C00000"/>
                </a:solidFill>
                <a:latin typeface="+mj-lt"/>
              </a:rPr>
              <a:t>Program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Unanticipated Corner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  <a:latin typeface="Arial" charset="0"/>
              </a:rPr>
              <a:t>Input unit</a:t>
            </a:r>
            <a:endParaRPr lang="en-US" sz="200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2408" y="1762129"/>
            <a:ext cx="615668" cy="615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02882" y="2743200"/>
            <a:ext cx="2269526" cy="155448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88075" y="3984215"/>
            <a:ext cx="3147517" cy="1662413"/>
          </a:xfrm>
          <a:prstGeom prst="rect">
            <a:avLst/>
          </a:prstGeom>
          <a:ln/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+mj-lt"/>
              </a:rPr>
              <a:t>Output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462063" y="4815422"/>
            <a:ext cx="1295400" cy="5257"/>
          </a:xfrm>
          <a:prstGeom prst="straightConnector1">
            <a:avLst/>
          </a:prstGeom>
          <a:ln w="25400">
            <a:headEnd type="none" w="lg" len="lg"/>
            <a:tailEnd type="triangle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1082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334"/>
    </mc:Choice>
    <mc:Fallback xmlns="">
      <p:transition advTm="12334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Simpler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Filtered Iterators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886200" cy="280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80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47800" y="2743200"/>
            <a:ext cx="453887" cy="412749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1062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Simpler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Filtered Iterators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014874"/>
              </p:ext>
            </p:extLst>
          </p:nvPr>
        </p:nvGraphicFramePr>
        <p:xfrm>
          <a:off x="457200" y="1600200"/>
          <a:ext cx="3886200" cy="280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81</a:t>
            </a:fld>
            <a:endParaRPr lang="en-US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976372"/>
              </p:ext>
            </p:extLst>
          </p:nvPr>
        </p:nvGraphicFramePr>
        <p:xfrm>
          <a:off x="4952998" y="1600200"/>
          <a:ext cx="3886201" cy="280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66800" y="460768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charset="0"/>
              <a:buChar char="•"/>
              <a:defRPr>
                <a:latin typeface="Arial" charset="0"/>
              </a:defRPr>
            </a:lvl1pPr>
          </a:lstStyle>
          <a:p>
            <a:r>
              <a:rPr lang="en-US" altLang="zh-CN" sz="2400" dirty="0"/>
              <a:t>Omit unnecessary checks</a:t>
            </a:r>
            <a:r>
              <a:rPr lang="en-US" altLang="zh-CN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/>
              <a:t>for </a:t>
            </a:r>
            <a:r>
              <a:rPr lang="en-US" altLang="zh-CN" sz="2400" dirty="0">
                <a:solidFill>
                  <a:srgbClr val="0070C0"/>
                </a:solidFill>
              </a:rPr>
              <a:t>crashes</a:t>
            </a:r>
          </a:p>
          <a:p>
            <a:r>
              <a:rPr lang="en-US" altLang="zh-CN" sz="2400" dirty="0"/>
              <a:t>Check </a:t>
            </a:r>
            <a:r>
              <a:rPr lang="en-US" altLang="zh-CN" sz="2400" dirty="0">
                <a:solidFill>
                  <a:srgbClr val="0070C0"/>
                </a:solidFill>
              </a:rPr>
              <a:t>semantic errors </a:t>
            </a:r>
            <a:r>
              <a:rPr lang="en-US" altLang="zh-CN" sz="2400" dirty="0"/>
              <a:t>with assertions</a:t>
            </a:r>
            <a:br>
              <a:rPr lang="en-US" altLang="zh-CN" sz="2400" dirty="0"/>
            </a:br>
            <a:r>
              <a:rPr lang="en-US" altLang="zh-CN" sz="2400" dirty="0">
                <a:latin typeface="Arial" charset="0"/>
                <a:ea typeface="Arial" charset="0"/>
                <a:cs typeface="Arial" charset="0"/>
              </a:rPr>
              <a:t>without having to elaborate error recovery</a:t>
            </a:r>
          </a:p>
          <a:p>
            <a:r>
              <a:rPr lang="en-US" altLang="zh-CN" sz="2400" dirty="0"/>
              <a:t>Focus on main functionality</a:t>
            </a:r>
          </a:p>
        </p:txBody>
      </p:sp>
      <p:sp>
        <p:nvSpPr>
          <p:cNvPr id="11" name="Rectangle 10"/>
          <p:cNvSpPr/>
          <p:nvPr/>
        </p:nvSpPr>
        <p:spPr>
          <a:xfrm rot="213984">
            <a:off x="5324773" y="2902860"/>
            <a:ext cx="3365267" cy="386335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3124201"/>
            <a:ext cx="3657600" cy="242888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87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Debugging</a:t>
            </a:r>
          </a:p>
          <a:p>
            <a:pPr lvl="1"/>
            <a:r>
              <a:rPr lang="en-US" altLang="zh-CN" dirty="0"/>
              <a:t>Can make unintentional </a:t>
            </a:r>
            <a:r>
              <a:rPr lang="en-US" altLang="zh-CN"/>
              <a:t>mistakes silent</a:t>
            </a:r>
            <a:endParaRPr lang="en-US" altLang="zh-CN" dirty="0"/>
          </a:p>
          <a:p>
            <a:pPr lvl="1"/>
            <a:r>
              <a:rPr lang="en-US" altLang="zh-CN" dirty="0"/>
              <a:t>Error log or IDE support</a:t>
            </a:r>
            <a:endParaRPr lang="zh-CN" altLang="en-US" dirty="0"/>
          </a:p>
          <a:p>
            <a:endParaRPr lang="en-US" altLang="zh-CN" dirty="0"/>
          </a:p>
          <a:p>
            <a:r>
              <a:rPr lang="en-US" altLang="zh-CN" dirty="0"/>
              <a:t>Assumptions</a:t>
            </a:r>
          </a:p>
          <a:p>
            <a:pPr lvl="1"/>
            <a:r>
              <a:rPr lang="en-US" altLang="zh-CN" dirty="0"/>
              <a:t>Structured input units</a:t>
            </a:r>
          </a:p>
          <a:p>
            <a:pPr lvl="1"/>
            <a:r>
              <a:rPr lang="en-US" altLang="zh-CN" dirty="0"/>
              <a:t>Obtaining partial results is preferable to</a:t>
            </a:r>
            <a:r>
              <a:rPr lang="zh-CN" altLang="en-US" dirty="0"/>
              <a:t> </a:t>
            </a:r>
            <a:r>
              <a:rPr lang="en-US" altLang="zh-CN" dirty="0"/>
              <a:t>terminating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362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69"/>
    </mc:Choice>
    <mc:Fallback xmlns="">
      <p:transition spd="slow" advTm="422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Related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Exception handling</a:t>
            </a:r>
          </a:p>
          <a:p>
            <a:pPr lvl="1"/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J. B. Goodenough. Exception Handling: Issues and a Proposed Notation. </a:t>
            </a:r>
            <a:r>
              <a:rPr lang="en-US" altLang="zh-CN" sz="1900" dirty="0" err="1">
                <a:solidFill>
                  <a:schemeClr val="bg1">
                    <a:lumMod val="65000"/>
                  </a:schemeClr>
                </a:solidFill>
              </a:rPr>
              <a:t>Commun</a:t>
            </a:r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. ACM 1975</a:t>
            </a:r>
          </a:p>
          <a:p>
            <a:r>
              <a:rPr lang="en-US" altLang="zh-CN" dirty="0"/>
              <a:t>Recovery by manipulating execution</a:t>
            </a:r>
          </a:p>
          <a:p>
            <a:pPr lvl="1"/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M. </a:t>
            </a:r>
            <a:r>
              <a:rPr lang="en-US" altLang="zh-CN" sz="1900" dirty="0" err="1">
                <a:solidFill>
                  <a:schemeClr val="bg1">
                    <a:lumMod val="65000"/>
                  </a:schemeClr>
                </a:solidFill>
              </a:rPr>
              <a:t>Rinard</a:t>
            </a:r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 et al. Enhancing Server Availability and Security Through Failure-oblivious Computing. OSDI 2004</a:t>
            </a:r>
          </a:p>
          <a:p>
            <a:pPr lvl="1"/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S. </a:t>
            </a:r>
            <a:r>
              <a:rPr lang="en-US" altLang="zh-CN" sz="1900" dirty="0" err="1">
                <a:solidFill>
                  <a:schemeClr val="bg1">
                    <a:lumMod val="65000"/>
                  </a:schemeClr>
                </a:solidFill>
              </a:rPr>
              <a:t>Sidiroglou</a:t>
            </a:r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 and A. D. </a:t>
            </a:r>
            <a:r>
              <a:rPr lang="en-US" altLang="zh-CN" sz="1900" dirty="0" err="1">
                <a:solidFill>
                  <a:schemeClr val="bg1">
                    <a:lumMod val="65000"/>
                  </a:schemeClr>
                </a:solidFill>
              </a:rPr>
              <a:t>Keromytis</a:t>
            </a:r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. Using Execution Transactions To Recover From Buffer Overflow Attacks. Technical Report 2004</a:t>
            </a:r>
          </a:p>
          <a:p>
            <a:r>
              <a:rPr lang="en-US" altLang="zh-CN" dirty="0"/>
              <a:t>Language designs involving transactions</a:t>
            </a:r>
          </a:p>
          <a:p>
            <a:pPr lvl="1"/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A. </a:t>
            </a:r>
            <a:r>
              <a:rPr lang="en-US" altLang="zh-CN" sz="1900" dirty="0" err="1">
                <a:solidFill>
                  <a:schemeClr val="bg1">
                    <a:lumMod val="65000"/>
                  </a:schemeClr>
                </a:solidFill>
              </a:rPr>
              <a:t>Shinnar</a:t>
            </a:r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 et al. Integrating support for undo with exception handling. Technical Report 2004</a:t>
            </a:r>
          </a:p>
          <a:p>
            <a:pPr lvl="1"/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B. </a:t>
            </a:r>
            <a:r>
              <a:rPr lang="en-US" altLang="zh-CN" sz="1900" dirty="0" err="1">
                <a:solidFill>
                  <a:schemeClr val="bg1">
                    <a:lumMod val="65000"/>
                  </a:schemeClr>
                </a:solidFill>
              </a:rPr>
              <a:t>Demsky</a:t>
            </a:r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 and A. Dash. Bristlecone: A Language for Robust Software Systems. ECOOP  2008</a:t>
            </a:r>
          </a:p>
          <a:p>
            <a:pPr lvl="1"/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A. </a:t>
            </a:r>
            <a:r>
              <a:rPr lang="en-US" altLang="zh-CN" sz="1900" dirty="0" err="1">
                <a:solidFill>
                  <a:schemeClr val="bg1">
                    <a:lumMod val="65000"/>
                  </a:schemeClr>
                </a:solidFill>
              </a:rPr>
              <a:t>Warth</a:t>
            </a:r>
            <a:r>
              <a:rPr lang="en-US" altLang="zh-CN" sz="1900" dirty="0">
                <a:solidFill>
                  <a:schemeClr val="bg1">
                    <a:lumMod val="65000"/>
                  </a:schemeClr>
                </a:solidFill>
              </a:rPr>
              <a:t> et al. Worlds: Controlling the Scope of Side Effects. ECOOP 2011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278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92"/>
    </mc:Choice>
    <mc:Fallback xmlns="">
      <p:transition spd="slow" advTm="510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Filtered iterators</a:t>
            </a:r>
          </a:p>
          <a:p>
            <a:pPr lvl="1"/>
            <a:r>
              <a:rPr lang="en-US" sz="2400" b="1" dirty="0"/>
              <a:t>Iterate</a:t>
            </a:r>
            <a:r>
              <a:rPr lang="en-US" sz="2400" dirty="0"/>
              <a:t> over input units</a:t>
            </a:r>
          </a:p>
          <a:p>
            <a:pPr lvl="1"/>
            <a:r>
              <a:rPr lang="en-US" sz="2400" b="1" dirty="0"/>
              <a:t>Filter</a:t>
            </a:r>
            <a:r>
              <a:rPr lang="en-US" sz="2400" dirty="0"/>
              <a:t> out bad input units when errors occur</a:t>
            </a:r>
          </a:p>
          <a:p>
            <a:pPr lvl="1"/>
            <a:r>
              <a:rPr lang="en-US" sz="2400" b="1" dirty="0"/>
              <a:t>Atomic</a:t>
            </a:r>
            <a:r>
              <a:rPr lang="en-US" sz="2400" dirty="0"/>
              <a:t> rollback of updates</a:t>
            </a:r>
          </a:p>
          <a:p>
            <a:endParaRPr lang="en-US" sz="2800" dirty="0"/>
          </a:p>
          <a:p>
            <a:r>
              <a:rPr lang="en-US" sz="2800" dirty="0"/>
              <a:t>Inspired by developer bug fixes</a:t>
            </a:r>
          </a:p>
          <a:p>
            <a:endParaRPr lang="en-US" sz="2800" dirty="0"/>
          </a:p>
          <a:p>
            <a:r>
              <a:rPr lang="en-US" sz="2800" dirty="0"/>
              <a:t>Enable more robust and simpler programs</a:t>
            </a:r>
            <a:endParaRPr lang="zh-CN" altLang="en-US" sz="2800" dirty="0"/>
          </a:p>
          <a:p>
            <a:pPr lvl="1"/>
            <a:r>
              <a:rPr lang="en-US" altLang="zh-CN" sz="2400" dirty="0"/>
              <a:t>Abilities</a:t>
            </a:r>
            <a:r>
              <a:rPr lang="zh-CN" altLang="en-US" sz="2400" dirty="0"/>
              <a:t> </a:t>
            </a:r>
            <a:r>
              <a:rPr lang="en-US" altLang="zh-CN" sz="2400" dirty="0"/>
              <a:t>verified</a:t>
            </a:r>
            <a:r>
              <a:rPr lang="zh-CN" altLang="en-US" sz="2400" dirty="0"/>
              <a:t> </a:t>
            </a:r>
            <a:r>
              <a:rPr lang="en-US" altLang="zh-CN" sz="2400" dirty="0"/>
              <a:t>by</a:t>
            </a:r>
            <a:r>
              <a:rPr lang="zh-CN" altLang="en-US" sz="2400" dirty="0"/>
              <a:t> </a:t>
            </a:r>
            <a:r>
              <a:rPr lang="en-US" altLang="zh-CN" sz="2400" dirty="0"/>
              <a:t>user</a:t>
            </a:r>
            <a:r>
              <a:rPr lang="zh-CN" altLang="en-US" sz="2400" dirty="0"/>
              <a:t> </a:t>
            </a:r>
            <a:r>
              <a:rPr lang="en-US" altLang="zh-CN" sz="2400" dirty="0"/>
              <a:t>study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8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21"/>
    </mc:Choice>
    <mc:Fallback xmlns="">
      <p:transition spd="slow" advTm="3252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13770" y="4414788"/>
            <a:ext cx="2194508" cy="6360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C00000"/>
                </a:solidFill>
                <a:latin typeface="+mj-lt"/>
              </a:rPr>
              <a:t>Program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33719" y="4838626"/>
            <a:ext cx="658575" cy="658575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Unanticipated Corner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Robust Programs with Filtered Iterators, Jiasi Shen, Martin Rinard, SLE '17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9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2" y="2099578"/>
            <a:ext cx="1026079" cy="5381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00000"/>
                </a:solidFill>
                <a:latin typeface="Arial" charset="0"/>
              </a:rPr>
              <a:t>Input unit</a:t>
            </a:r>
            <a:endParaRPr lang="en-US" sz="2000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2408" y="1762129"/>
            <a:ext cx="615668" cy="615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19618" y="2099578"/>
            <a:ext cx="1283264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0" y="2099580"/>
            <a:ext cx="189286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81617" y="2099578"/>
            <a:ext cx="2853976" cy="538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" charset="0"/>
              </a:rPr>
              <a:t>Input unit</a:t>
            </a:r>
            <a:endParaRPr lang="en-US" sz="2000" dirty="0">
              <a:latin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202882" y="2743200"/>
            <a:ext cx="2269526" cy="155448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xplosion 1 17"/>
          <p:cNvSpPr/>
          <p:nvPr/>
        </p:nvSpPr>
        <p:spPr>
          <a:xfrm>
            <a:off x="2428337" y="4280462"/>
            <a:ext cx="1472073" cy="1489211"/>
          </a:xfrm>
          <a:prstGeom prst="irregularSeal1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495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334"/>
    </mc:Choice>
    <mc:Fallback xmlns="">
      <p:transition advTm="12334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5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1.4|17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8.3|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6.7|1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7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22.1|36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"/>
</p:tagLst>
</file>

<file path=ppt/theme/theme1.xml><?xml version="1.0" encoding="utf-8"?>
<a:theme xmlns:a="http://schemas.openxmlformats.org/drawingml/2006/main" name="Office Theme">
  <a:themeElements>
    <a:clrScheme name="技术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5930</TotalTime>
  <Words>5370</Words>
  <Application>Microsoft Macintosh PowerPoint</Application>
  <PresentationFormat>全屏显示(4:3)</PresentationFormat>
  <Paragraphs>2319</Paragraphs>
  <Slides>84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84</vt:i4>
      </vt:variant>
    </vt:vector>
  </HeadingPairs>
  <TitlesOfParts>
    <vt:vector size="92" baseType="lpstr">
      <vt:lpstr>黑体</vt:lpstr>
      <vt:lpstr>宋体</vt:lpstr>
      <vt:lpstr>Arial</vt:lpstr>
      <vt:lpstr>Calibri</vt:lpstr>
      <vt:lpstr>Consolas</vt:lpstr>
      <vt:lpstr>Mangal</vt:lpstr>
      <vt:lpstr>Times New Roman</vt:lpstr>
      <vt:lpstr>Office Theme</vt:lpstr>
      <vt:lpstr>Robust Programs with Filtered Iterators</vt:lpstr>
      <vt:lpstr>Standard Scenario</vt:lpstr>
      <vt:lpstr>Structured Input Units</vt:lpstr>
      <vt:lpstr>PowerPoint 演示文稿</vt:lpstr>
      <vt:lpstr>PowerPoint 演示文稿</vt:lpstr>
      <vt:lpstr>PowerPoint 演示文稿</vt:lpstr>
      <vt:lpstr>Unanticipated Corner Cases</vt:lpstr>
      <vt:lpstr>Unanticipated Corner Cases</vt:lpstr>
      <vt:lpstr>Unanticipated Corner Cases</vt:lpstr>
      <vt:lpstr>Easy to avoid?</vt:lpstr>
      <vt:lpstr>User Study</vt:lpstr>
      <vt:lpstr>Small Programming Task</vt:lpstr>
      <vt:lpstr>Small Programming Task</vt:lpstr>
      <vt:lpstr>Small Programming Task</vt:lpstr>
      <vt:lpstr>Small Programming Task</vt:lpstr>
      <vt:lpstr>Small Programming Task</vt:lpstr>
      <vt:lpstr>Small Programming Task</vt:lpstr>
      <vt:lpstr>Small Programming Task</vt:lpstr>
      <vt:lpstr>Small Programming Task</vt:lpstr>
      <vt:lpstr>Small Programming Task</vt:lpstr>
      <vt:lpstr>Small Programming Task</vt:lpstr>
      <vt:lpstr>“Your program should be able to handle arbitrary inputs by skipping malformed images.”</vt:lpstr>
      <vt:lpstr>Defects by MIT Participants</vt:lpstr>
      <vt:lpstr>PowerPoint 演示文稿</vt:lpstr>
      <vt:lpstr>PowerPoint 演示文稿</vt:lpstr>
      <vt:lpstr>PowerPoint 演示文稿</vt:lpstr>
      <vt:lpstr>Input Units and Defects</vt:lpstr>
      <vt:lpstr>“Bad” Input Units Cause Crashes</vt:lpstr>
      <vt:lpstr>Unanticipated Corner Cases</vt:lpstr>
      <vt:lpstr>Fix: Discard and Continue Execution</vt:lpstr>
      <vt:lpstr>Fix: Discard and Continue Execution</vt:lpstr>
      <vt:lpstr>Fix: Discard and Continue Execution</vt:lpstr>
      <vt:lpstr>Behavior Appears Repeatedly</vt:lpstr>
      <vt:lpstr>Goal: Automatically Discard “Bad” Input Units</vt:lpstr>
      <vt:lpstr>Provide the Abstraction as a Language Construct</vt:lpstr>
      <vt:lpstr>Schema of Filtered Iterators</vt:lpstr>
      <vt:lpstr>Schema of Filtered Iterators</vt:lpstr>
      <vt:lpstr>Schema of Filtered Iterators</vt:lpstr>
      <vt:lpstr>Schema of Filtered Iterators</vt:lpstr>
      <vt:lpstr>Schema of Filtered Iterators</vt:lpstr>
      <vt:lpstr>Schema of Filtered Iterators</vt:lpstr>
      <vt:lpstr>Schema of Filtered Iterators</vt:lpstr>
      <vt:lpstr>PowerPoint 演示文稿</vt:lpstr>
      <vt:lpstr>Filter Out “Bad” Input Units Based on Execution Errors</vt:lpstr>
      <vt:lpstr>PowerPoint 演示文稿</vt:lpstr>
      <vt:lpstr>Achieved: Automatically Recover from “Bad” Input Units</vt:lpstr>
      <vt:lpstr>Achieved: Automatically Recover from “Bad” Input Units</vt:lpstr>
      <vt:lpstr>Achieved: Automatically Recover from “Bad” Input Units</vt:lpstr>
      <vt:lpstr>PowerPoint 演示文稿</vt:lpstr>
      <vt:lpstr>Not A Goal: Discard All Illegal Input Units</vt:lpstr>
      <vt:lpstr>RIFL (Robust Input Filtering Language)</vt:lpstr>
      <vt:lpstr>Syntax for Text Files</vt:lpstr>
      <vt:lpstr>CSV Example</vt:lpstr>
      <vt:lpstr>Syntax for Binary Files</vt:lpstr>
      <vt:lpstr>PCAP Example</vt:lpstr>
      <vt:lpstr>Consequences of Filtered Iterators</vt:lpstr>
      <vt:lpstr>User Study</vt:lpstr>
      <vt:lpstr>Images are Input Units</vt:lpstr>
      <vt:lpstr>Benign Input Units</vt:lpstr>
      <vt:lpstr>Illegal Input Units</vt:lpstr>
      <vt:lpstr>Tricky Input Units</vt:lpstr>
      <vt:lpstr>“Handle arbitrary inputs by skipping malformed images”</vt:lpstr>
      <vt:lpstr>Fewer Defects with Filtered Iterators</vt:lpstr>
      <vt:lpstr>Fewer Defects with Filtered Iterators</vt:lpstr>
      <vt:lpstr>Fewer Defects with Filtered Iterators</vt:lpstr>
      <vt:lpstr>Fewer Defects with Filtered Iterators</vt:lpstr>
      <vt:lpstr>Fewer Defects with Filtered Iterators</vt:lpstr>
      <vt:lpstr>Fewer Defects with Filtered Iterators</vt:lpstr>
      <vt:lpstr>Fewer Defects with Filtered Iterators</vt:lpstr>
      <vt:lpstr>Fewer Defects with Filtered Iterators</vt:lpstr>
      <vt:lpstr>Data Corruption or Input Desynchronization</vt:lpstr>
      <vt:lpstr>Undesirable Partial Output</vt:lpstr>
      <vt:lpstr>Fewer Defects with Filtered Iterators</vt:lpstr>
      <vt:lpstr>Fewer Defects with Filtered Iterators</vt:lpstr>
      <vt:lpstr>Fatal and Non-Fatal Defects in Control Group</vt:lpstr>
      <vt:lpstr>Non-Fatal Defects in RIFL Group</vt:lpstr>
      <vt:lpstr>Simpler Code with Filtered Iterators</vt:lpstr>
      <vt:lpstr>Simpler Code with Filtered Iterators</vt:lpstr>
      <vt:lpstr>Simpler Code with Filtered Iterators</vt:lpstr>
      <vt:lpstr>Simpler Code with Filtered Iterators</vt:lpstr>
      <vt:lpstr>Simpler Code with Filtered Iterators</vt:lpstr>
      <vt:lpstr>Potential Limitations</vt:lpstr>
      <vt:lpstr>Related Work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3197</cp:revision>
  <cp:lastPrinted>2017-10-21T14:46:40Z</cp:lastPrinted>
  <dcterms:created xsi:type="dcterms:W3CDTF">2010-04-12T23:12:02Z</dcterms:created>
  <dcterms:modified xsi:type="dcterms:W3CDTF">2020-08-27T01:44:33Z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